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handoutMasterIdLst>
    <p:handoutMasterId r:id="rId31"/>
  </p:handoutMasterIdLst>
  <p:sldIdLst>
    <p:sldId id="1377" r:id="rId2"/>
    <p:sldId id="1357" r:id="rId3"/>
    <p:sldId id="1358" r:id="rId4"/>
    <p:sldId id="1359" r:id="rId5"/>
    <p:sldId id="1390" r:id="rId6"/>
    <p:sldId id="1391" r:id="rId7"/>
    <p:sldId id="1392" r:id="rId8"/>
    <p:sldId id="1393" r:id="rId9"/>
    <p:sldId id="1394" r:id="rId10"/>
    <p:sldId id="1395" r:id="rId11"/>
    <p:sldId id="1396" r:id="rId12"/>
    <p:sldId id="1397" r:id="rId13"/>
    <p:sldId id="1398" r:id="rId14"/>
    <p:sldId id="1399" r:id="rId15"/>
    <p:sldId id="1401" r:id="rId16"/>
    <p:sldId id="1400" r:id="rId17"/>
    <p:sldId id="1402" r:id="rId18"/>
    <p:sldId id="1403" r:id="rId19"/>
    <p:sldId id="1404" r:id="rId20"/>
    <p:sldId id="1405" r:id="rId21"/>
    <p:sldId id="1406" r:id="rId22"/>
    <p:sldId id="1407" r:id="rId23"/>
    <p:sldId id="1408" r:id="rId24"/>
    <p:sldId id="1409" r:id="rId25"/>
    <p:sldId id="1410" r:id="rId26"/>
    <p:sldId id="1411" r:id="rId27"/>
    <p:sldId id="1412" r:id="rId28"/>
    <p:sldId id="1389" r:id="rId29"/>
  </p:sldIdLst>
  <p:sldSz cx="9144000" cy="6858000" type="screen4x3"/>
  <p:notesSz cx="7010400" cy="9296400"/>
  <p:defaultTextStyle>
    <a:defPPr>
      <a:defRPr lang="en-US"/>
    </a:defPPr>
    <a:lvl1pPr algn="l" rtl="0" fontAlgn="base">
      <a:spcBef>
        <a:spcPct val="0"/>
      </a:spcBef>
      <a:spcAft>
        <a:spcPct val="0"/>
      </a:spcAft>
      <a:defRPr sz="2800" kern="1200">
        <a:solidFill>
          <a:schemeClr val="tx1"/>
        </a:solidFill>
        <a:latin typeface="Courier New" pitchFamily="49" charset="0"/>
        <a:ea typeface="+mn-ea"/>
        <a:cs typeface="Arial" charset="0"/>
      </a:defRPr>
    </a:lvl1pPr>
    <a:lvl2pPr marL="457200" algn="l" rtl="0" fontAlgn="base">
      <a:spcBef>
        <a:spcPct val="0"/>
      </a:spcBef>
      <a:spcAft>
        <a:spcPct val="0"/>
      </a:spcAft>
      <a:defRPr sz="2800" kern="1200">
        <a:solidFill>
          <a:schemeClr val="tx1"/>
        </a:solidFill>
        <a:latin typeface="Courier New" pitchFamily="49" charset="0"/>
        <a:ea typeface="+mn-ea"/>
        <a:cs typeface="Arial" charset="0"/>
      </a:defRPr>
    </a:lvl2pPr>
    <a:lvl3pPr marL="914400" algn="l" rtl="0" fontAlgn="base">
      <a:spcBef>
        <a:spcPct val="0"/>
      </a:spcBef>
      <a:spcAft>
        <a:spcPct val="0"/>
      </a:spcAft>
      <a:defRPr sz="2800" kern="1200">
        <a:solidFill>
          <a:schemeClr val="tx1"/>
        </a:solidFill>
        <a:latin typeface="Courier New" pitchFamily="49" charset="0"/>
        <a:ea typeface="+mn-ea"/>
        <a:cs typeface="Arial" charset="0"/>
      </a:defRPr>
    </a:lvl3pPr>
    <a:lvl4pPr marL="1371600" algn="l" rtl="0" fontAlgn="base">
      <a:spcBef>
        <a:spcPct val="0"/>
      </a:spcBef>
      <a:spcAft>
        <a:spcPct val="0"/>
      </a:spcAft>
      <a:defRPr sz="2800" kern="1200">
        <a:solidFill>
          <a:schemeClr val="tx1"/>
        </a:solidFill>
        <a:latin typeface="Courier New" pitchFamily="49" charset="0"/>
        <a:ea typeface="+mn-ea"/>
        <a:cs typeface="Arial" charset="0"/>
      </a:defRPr>
    </a:lvl4pPr>
    <a:lvl5pPr marL="1828800" algn="l" rtl="0" fontAlgn="base">
      <a:spcBef>
        <a:spcPct val="0"/>
      </a:spcBef>
      <a:spcAft>
        <a:spcPct val="0"/>
      </a:spcAft>
      <a:defRPr sz="2800" kern="1200">
        <a:solidFill>
          <a:schemeClr val="tx1"/>
        </a:solidFill>
        <a:latin typeface="Courier New" pitchFamily="49" charset="0"/>
        <a:ea typeface="+mn-ea"/>
        <a:cs typeface="Arial" charset="0"/>
      </a:defRPr>
    </a:lvl5pPr>
    <a:lvl6pPr marL="2286000" algn="l" defTabSz="914400" rtl="0" eaLnBrk="1" latinLnBrk="0" hangingPunct="1">
      <a:defRPr sz="2800" kern="1200">
        <a:solidFill>
          <a:schemeClr val="tx1"/>
        </a:solidFill>
        <a:latin typeface="Courier New" pitchFamily="49" charset="0"/>
        <a:ea typeface="+mn-ea"/>
        <a:cs typeface="Arial" charset="0"/>
      </a:defRPr>
    </a:lvl6pPr>
    <a:lvl7pPr marL="2743200" algn="l" defTabSz="914400" rtl="0" eaLnBrk="1" latinLnBrk="0" hangingPunct="1">
      <a:defRPr sz="2800" kern="1200">
        <a:solidFill>
          <a:schemeClr val="tx1"/>
        </a:solidFill>
        <a:latin typeface="Courier New" pitchFamily="49" charset="0"/>
        <a:ea typeface="+mn-ea"/>
        <a:cs typeface="Arial" charset="0"/>
      </a:defRPr>
    </a:lvl7pPr>
    <a:lvl8pPr marL="3200400" algn="l" defTabSz="914400" rtl="0" eaLnBrk="1" latinLnBrk="0" hangingPunct="1">
      <a:defRPr sz="2800" kern="1200">
        <a:solidFill>
          <a:schemeClr val="tx1"/>
        </a:solidFill>
        <a:latin typeface="Courier New" pitchFamily="49" charset="0"/>
        <a:ea typeface="+mn-ea"/>
        <a:cs typeface="Arial" charset="0"/>
      </a:defRPr>
    </a:lvl8pPr>
    <a:lvl9pPr marL="3657600" algn="l" defTabSz="914400" rtl="0" eaLnBrk="1" latinLnBrk="0" hangingPunct="1">
      <a:defRPr sz="2800" kern="1200">
        <a:solidFill>
          <a:schemeClr val="tx1"/>
        </a:solidFill>
        <a:latin typeface="Courier New" pitchFamily="49"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5534" autoAdjust="0"/>
  </p:normalViewPr>
  <p:slideViewPr>
    <p:cSldViewPr>
      <p:cViewPr varScale="1">
        <p:scale>
          <a:sx n="56" d="100"/>
          <a:sy n="56" d="100"/>
        </p:scale>
        <p:origin x="504"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81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defTabSz="931956" eaLnBrk="0" hangingPunct="0">
              <a:defRPr sz="1200">
                <a:latin typeface="Times New Roman" pitchFamily="18" charset="0"/>
              </a:defRPr>
            </a:lvl1pPr>
          </a:lstStyle>
          <a:p>
            <a:pPr>
              <a:defRPr/>
            </a:pPr>
            <a:endParaRPr lang="en-US"/>
          </a:p>
        </p:txBody>
      </p:sp>
      <p:sp>
        <p:nvSpPr>
          <p:cNvPr id="665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algn="r" defTabSz="931956" eaLnBrk="0" hangingPunct="0">
              <a:defRPr sz="1200">
                <a:latin typeface="Times New Roman" pitchFamily="18" charset="0"/>
              </a:defRPr>
            </a:lvl1pPr>
          </a:lstStyle>
          <a:p>
            <a:pPr>
              <a:defRPr/>
            </a:pPr>
            <a:fld id="{4A431815-1E30-4C57-AF0B-69A42EC697AD}" type="datetimeFigureOut">
              <a:rPr lang="en-US"/>
              <a:pPr>
                <a:defRPr/>
              </a:pPr>
              <a:t>3/10/2020</a:t>
            </a:fld>
            <a:endParaRPr lang="en-US" dirty="0"/>
          </a:p>
        </p:txBody>
      </p:sp>
      <p:sp>
        <p:nvSpPr>
          <p:cNvPr id="665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defTabSz="931956" eaLnBrk="0" hangingPunct="0">
              <a:defRPr sz="1200">
                <a:latin typeface="Times New Roman" pitchFamily="18" charset="0"/>
              </a:defRPr>
            </a:lvl1pPr>
          </a:lstStyle>
          <a:p>
            <a:pPr>
              <a:defRPr/>
            </a:pPr>
            <a:endParaRPr lang="en-US"/>
          </a:p>
        </p:txBody>
      </p:sp>
      <p:sp>
        <p:nvSpPr>
          <p:cNvPr id="665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algn="r" defTabSz="931956" eaLnBrk="0" hangingPunct="0">
              <a:defRPr sz="1200">
                <a:latin typeface="Times New Roman" pitchFamily="18" charset="0"/>
              </a:defRPr>
            </a:lvl1pPr>
          </a:lstStyle>
          <a:p>
            <a:pPr>
              <a:defRPr/>
            </a:pPr>
            <a:fld id="{4CB6D85D-C996-4444-AC1E-DBFD259D4BD1}" type="slidenum">
              <a:rPr lang="en-US"/>
              <a:pPr>
                <a:defRPr/>
              </a:pPr>
              <a:t>‹#›</a:t>
            </a:fld>
            <a:endParaRPr lang="en-US" dirty="0"/>
          </a:p>
        </p:txBody>
      </p:sp>
    </p:spTree>
    <p:extLst>
      <p:ext uri="{BB962C8B-B14F-4D97-AF65-F5344CB8AC3E}">
        <p14:creationId xmlns:p14="http://schemas.microsoft.com/office/powerpoint/2010/main" val="334682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defTabSz="931956">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algn="r" defTabSz="931956">
              <a:defRPr sz="1200">
                <a:latin typeface="Arial" charset="0"/>
              </a:defRPr>
            </a:lvl1pPr>
          </a:lstStyle>
          <a:p>
            <a:pPr>
              <a:defRPr/>
            </a:pPr>
            <a:endParaRPr lang="en-US"/>
          </a:p>
        </p:txBody>
      </p:sp>
      <p:sp>
        <p:nvSpPr>
          <p:cNvPr id="2467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700088" y="4414838"/>
            <a:ext cx="5610225" cy="4184650"/>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defTabSz="931956">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algn="r" defTabSz="931956">
              <a:defRPr sz="1200">
                <a:latin typeface="Arial" charset="0"/>
              </a:defRPr>
            </a:lvl1pPr>
          </a:lstStyle>
          <a:p>
            <a:pPr>
              <a:defRPr/>
            </a:pPr>
            <a:fld id="{F6B7B77D-D41B-4583-9002-6715D1867E3B}" type="slidenum">
              <a:rPr lang="en-US"/>
              <a:pPr>
                <a:defRPr/>
              </a:pPr>
              <a:t>‹#›</a:t>
            </a:fld>
            <a:endParaRPr lang="en-US" dirty="0"/>
          </a:p>
        </p:txBody>
      </p:sp>
    </p:spTree>
    <p:extLst>
      <p:ext uri="{BB962C8B-B14F-4D97-AF65-F5344CB8AC3E}">
        <p14:creationId xmlns:p14="http://schemas.microsoft.com/office/powerpoint/2010/main" val="1573298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DDA7653-8F24-478C-93B4-897223C8FD4B}" type="datetime1">
              <a:rPr lang="en-US"/>
              <a:pPr>
                <a:defRPr/>
              </a:pPr>
              <a:t>3/10/2020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1D6531-73BC-4C57-B5AF-4632C9636509}" type="slidenum">
              <a:rPr lang="en-US"/>
              <a:pPr>
                <a:defRPr/>
              </a:pPr>
              <a:t>‹#›</a:t>
            </a:fld>
            <a:endParaRPr lang="en-US" dirty="0"/>
          </a:p>
        </p:txBody>
      </p:sp>
    </p:spTree>
    <p:extLst>
      <p:ext uri="{BB962C8B-B14F-4D97-AF65-F5344CB8AC3E}">
        <p14:creationId xmlns:p14="http://schemas.microsoft.com/office/powerpoint/2010/main" val="139203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7B008D3-2D81-44B0-9840-D61A0B29EF97}" type="datetime1">
              <a:rPr lang="en-US"/>
              <a:pPr>
                <a:defRPr/>
              </a:pPr>
              <a:t>3/10/2020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DE19E4-F50B-4A7C-A068-091F9D113440}" type="slidenum">
              <a:rPr lang="en-US"/>
              <a:pPr>
                <a:defRPr/>
              </a:pPr>
              <a:t>‹#›</a:t>
            </a:fld>
            <a:endParaRPr lang="en-US" dirty="0"/>
          </a:p>
        </p:txBody>
      </p:sp>
    </p:spTree>
    <p:extLst>
      <p:ext uri="{BB962C8B-B14F-4D97-AF65-F5344CB8AC3E}">
        <p14:creationId xmlns:p14="http://schemas.microsoft.com/office/powerpoint/2010/main" val="348556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418E6D8-D8E8-4530-BED6-8D0C0C94BC6B}" type="datetime1">
              <a:rPr lang="en-US"/>
              <a:pPr>
                <a:defRPr/>
              </a:pPr>
              <a:t>3/10/2020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89D15-F680-4152-83E7-6CB345E6C77C}" type="slidenum">
              <a:rPr lang="en-US"/>
              <a:pPr>
                <a:defRPr/>
              </a:pPr>
              <a:t>‹#›</a:t>
            </a:fld>
            <a:endParaRPr lang="en-US" dirty="0"/>
          </a:p>
        </p:txBody>
      </p:sp>
    </p:spTree>
    <p:extLst>
      <p:ext uri="{BB962C8B-B14F-4D97-AF65-F5344CB8AC3E}">
        <p14:creationId xmlns:p14="http://schemas.microsoft.com/office/powerpoint/2010/main" val="1736881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0C6A0EE0-4AA5-4840-B9E7-AF4DE00DB9B5}" type="datetime1">
              <a:rPr lang="en-US"/>
              <a:pPr>
                <a:defRPr/>
              </a:pPr>
              <a:t>3/10/2020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DE42BC-B2F9-49BF-BF71-14EDF7993716}" type="slidenum">
              <a:rPr lang="en-US"/>
              <a:pPr>
                <a:defRPr/>
              </a:pPr>
              <a:t>‹#›</a:t>
            </a:fld>
            <a:endParaRPr lang="en-US" dirty="0"/>
          </a:p>
        </p:txBody>
      </p:sp>
    </p:spTree>
    <p:extLst>
      <p:ext uri="{BB962C8B-B14F-4D97-AF65-F5344CB8AC3E}">
        <p14:creationId xmlns:p14="http://schemas.microsoft.com/office/powerpoint/2010/main" val="261775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C9B23B7-9152-4F12-A62F-4721F61105F5}" type="datetime1">
              <a:rPr lang="en-US"/>
              <a:pPr>
                <a:defRPr/>
              </a:pPr>
              <a:t>3/10/2020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39F003-2850-49BD-B191-B191FDD3A441}" type="slidenum">
              <a:rPr lang="en-US"/>
              <a:pPr>
                <a:defRPr/>
              </a:pPr>
              <a:t>‹#›</a:t>
            </a:fld>
            <a:endParaRPr lang="en-US" dirty="0"/>
          </a:p>
        </p:txBody>
      </p:sp>
    </p:spTree>
    <p:extLst>
      <p:ext uri="{BB962C8B-B14F-4D97-AF65-F5344CB8AC3E}">
        <p14:creationId xmlns:p14="http://schemas.microsoft.com/office/powerpoint/2010/main" val="21173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91C933E-C121-4221-8F1D-5EBBC1AE2C19}" type="datetime1">
              <a:rPr lang="en-US"/>
              <a:pPr>
                <a:defRPr/>
              </a:pPr>
              <a:t>3/10/2020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9CE672-EC27-4D77-A58F-CF610848D95D}" type="slidenum">
              <a:rPr lang="en-US"/>
              <a:pPr>
                <a:defRPr/>
              </a:pPr>
              <a:t>‹#›</a:t>
            </a:fld>
            <a:endParaRPr lang="en-US" dirty="0"/>
          </a:p>
        </p:txBody>
      </p:sp>
    </p:spTree>
    <p:extLst>
      <p:ext uri="{BB962C8B-B14F-4D97-AF65-F5344CB8AC3E}">
        <p14:creationId xmlns:p14="http://schemas.microsoft.com/office/powerpoint/2010/main" val="334859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6A61228-392F-4391-B969-4B15C1F79E61}" type="datetime1">
              <a:rPr lang="en-US"/>
              <a:pPr>
                <a:defRPr/>
              </a:pPr>
              <a:t>3/10/2020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E1037C-982F-44E8-BA3F-1A5B7AB13ACE}" type="slidenum">
              <a:rPr lang="en-US"/>
              <a:pPr>
                <a:defRPr/>
              </a:pPr>
              <a:t>‹#›</a:t>
            </a:fld>
            <a:endParaRPr lang="en-US" dirty="0"/>
          </a:p>
        </p:txBody>
      </p:sp>
    </p:spTree>
    <p:extLst>
      <p:ext uri="{BB962C8B-B14F-4D97-AF65-F5344CB8AC3E}">
        <p14:creationId xmlns:p14="http://schemas.microsoft.com/office/powerpoint/2010/main" val="262887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E86AB28-98CF-4F33-8D1D-D39CC92F6FF9}" type="datetime1">
              <a:rPr lang="en-US"/>
              <a:pPr>
                <a:defRPr/>
              </a:pPr>
              <a:t>3/10/2020</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FA383D-616B-4333-8292-EE01E20C3C82}" type="slidenum">
              <a:rPr lang="en-US"/>
              <a:pPr>
                <a:defRPr/>
              </a:pPr>
              <a:t>‹#›</a:t>
            </a:fld>
            <a:endParaRPr lang="en-US" dirty="0"/>
          </a:p>
        </p:txBody>
      </p:sp>
    </p:spTree>
    <p:extLst>
      <p:ext uri="{BB962C8B-B14F-4D97-AF65-F5344CB8AC3E}">
        <p14:creationId xmlns:p14="http://schemas.microsoft.com/office/powerpoint/2010/main" val="728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0F0C2BE-EAEA-4D11-9637-0D74ADEC20AA}" type="datetime1">
              <a:rPr lang="en-US"/>
              <a:pPr>
                <a:defRPr/>
              </a:pPr>
              <a:t>3/10/2020</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0E8234-DAC2-4DFC-AFF0-86CD040E2E96}" type="slidenum">
              <a:rPr lang="en-US"/>
              <a:pPr>
                <a:defRPr/>
              </a:pPr>
              <a:t>‹#›</a:t>
            </a:fld>
            <a:endParaRPr lang="en-US" dirty="0"/>
          </a:p>
        </p:txBody>
      </p:sp>
    </p:spTree>
    <p:extLst>
      <p:ext uri="{BB962C8B-B14F-4D97-AF65-F5344CB8AC3E}">
        <p14:creationId xmlns:p14="http://schemas.microsoft.com/office/powerpoint/2010/main" val="417151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B762C40-23D1-4098-9631-49BC987086ED}" type="datetime1">
              <a:rPr lang="en-US"/>
              <a:pPr>
                <a:defRPr/>
              </a:pPr>
              <a:t>3/10/2020</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477070-59F1-495A-8DAF-6393DA71EE53}" type="slidenum">
              <a:rPr lang="en-US"/>
              <a:pPr>
                <a:defRPr/>
              </a:pPr>
              <a:t>‹#›</a:t>
            </a:fld>
            <a:endParaRPr lang="en-US" dirty="0"/>
          </a:p>
        </p:txBody>
      </p:sp>
    </p:spTree>
    <p:extLst>
      <p:ext uri="{BB962C8B-B14F-4D97-AF65-F5344CB8AC3E}">
        <p14:creationId xmlns:p14="http://schemas.microsoft.com/office/powerpoint/2010/main" val="972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6FD1555-9B1E-4DE2-AF42-979AF0A7BE36}" type="datetime1">
              <a:rPr lang="en-US"/>
              <a:pPr>
                <a:defRPr/>
              </a:pPr>
              <a:t>3/10/2020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22662B-3171-499D-AD7B-6CCA79FED859}" type="slidenum">
              <a:rPr lang="en-US"/>
              <a:pPr>
                <a:defRPr/>
              </a:pPr>
              <a:t>‹#›</a:t>
            </a:fld>
            <a:endParaRPr lang="en-US" dirty="0"/>
          </a:p>
        </p:txBody>
      </p:sp>
    </p:spTree>
    <p:extLst>
      <p:ext uri="{BB962C8B-B14F-4D97-AF65-F5344CB8AC3E}">
        <p14:creationId xmlns:p14="http://schemas.microsoft.com/office/powerpoint/2010/main" val="326464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FDC070D-A113-43D5-B42C-A22D441480F2}" type="datetime1">
              <a:rPr lang="en-US"/>
              <a:pPr>
                <a:defRPr/>
              </a:pPr>
              <a:t>3/10/2020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62FC6F-5577-4C59-9B6E-CD1FB5C99E71}" type="slidenum">
              <a:rPr lang="en-US"/>
              <a:pPr>
                <a:defRPr/>
              </a:pPr>
              <a:t>‹#›</a:t>
            </a:fld>
            <a:endParaRPr lang="en-US" dirty="0"/>
          </a:p>
        </p:txBody>
      </p:sp>
    </p:spTree>
    <p:extLst>
      <p:ext uri="{BB962C8B-B14F-4D97-AF65-F5344CB8AC3E}">
        <p14:creationId xmlns:p14="http://schemas.microsoft.com/office/powerpoint/2010/main" val="77750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CCA80530-EAA0-4473-91E0-C756F194A774}" type="datetime1">
              <a:rPr lang="en-US"/>
              <a:pPr>
                <a:defRPr/>
              </a:pPr>
              <a:t>3/10/2020</a:t>
            </a:fld>
            <a:endParaRPr lang="en-US" dirty="0"/>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F3FAF337-76AC-4445-9DF4-FC281EB872A8}" type="slidenum">
              <a:rPr lang="en-US"/>
              <a:pPr>
                <a:defRPr/>
              </a:pPr>
              <a:t>‹#›</a:t>
            </a:fld>
            <a:endParaRPr lang="en-US" dirty="0"/>
          </a:p>
        </p:txBody>
      </p:sp>
      <p:pic>
        <p:nvPicPr>
          <p:cNvPr id="1031" name="Picture 8" descr="npo0000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766888"/>
            <a:ext cx="91440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32" name="Picture 9" descr="EG&amp;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900" y="50800"/>
            <a:ext cx="11303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D:\Documents and Settings\timmy.babineaux\My Documents\My Pictures\mcb_logo.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153400" y="50800"/>
            <a:ext cx="9017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sp>
        <p:nvSpPr>
          <p:cNvPr id="5" name="Text Placeholder 4"/>
          <p:cNvSpPr>
            <a:spLocks noGrp="1"/>
          </p:cNvSpPr>
          <p:nvPr>
            <p:ph type="body" idx="1"/>
          </p:nvPr>
        </p:nvSpPr>
        <p:spPr/>
        <p:txBody>
          <a:bodyPr/>
          <a:lstStyle/>
          <a:p>
            <a:pPr algn="ctr"/>
            <a:r>
              <a:rPr lang="en-US" sz="4400" cap="all" dirty="0" smtClean="0">
                <a:solidFill>
                  <a:srgbClr val="000000"/>
                </a:solidFill>
              </a:rPr>
              <a:t>PYROTECHNICS</a:t>
            </a:r>
            <a:r>
              <a:rPr lang="en-US" sz="4000" b="1" cap="all" dirty="0">
                <a:solidFill>
                  <a:srgbClr val="000000"/>
                </a:solidFill>
              </a:rPr>
              <a:t/>
            </a:r>
            <a:br>
              <a:rPr lang="en-US" sz="4000" b="1" cap="all" dirty="0">
                <a:solidFill>
                  <a:srgbClr val="000000"/>
                </a:solidFill>
              </a:rPr>
            </a:b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a:t>
            </a:fld>
            <a:endParaRPr lang="en-US" dirty="0"/>
          </a:p>
        </p:txBody>
      </p:sp>
    </p:spTree>
    <p:extLst>
      <p:ext uri="{BB962C8B-B14F-4D97-AF65-F5344CB8AC3E}">
        <p14:creationId xmlns:p14="http://schemas.microsoft.com/office/powerpoint/2010/main" val="3963038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smtClean="0"/>
              <a:t>Signals</a:t>
            </a:r>
          </a:p>
          <a:p>
            <a:pPr>
              <a:buFont typeface="Arial" panose="020B0604020202020204" pitchFamily="34" charset="0"/>
              <a:buChar char="•"/>
            </a:pPr>
            <a:endParaRPr lang="en-US" sz="2000" dirty="0" smtClean="0"/>
          </a:p>
          <a:p>
            <a:pPr>
              <a:buFont typeface="Arial" panose="020B0604020202020204" pitchFamily="34" charset="0"/>
              <a:buChar char="•"/>
            </a:pPr>
            <a:r>
              <a:rPr lang="en-US" sz="2000" dirty="0"/>
              <a:t>Signals are used to produce colored or light smoke for the purpose of tactical communication. They typically produce: </a:t>
            </a:r>
            <a:endParaRPr lang="en-US" sz="2000" dirty="0" smtClean="0"/>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light </a:t>
            </a:r>
            <a:r>
              <a:rPr lang="en-US" sz="2000" dirty="0"/>
              <a:t>of various intensities, duration, and color</a:t>
            </a:r>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smoke </a:t>
            </a:r>
            <a:r>
              <a:rPr lang="en-US" sz="2000" dirty="0"/>
              <a:t>of various colors and densities</a:t>
            </a:r>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sound </a:t>
            </a:r>
            <a:r>
              <a:rPr lang="en-US" sz="2000" dirty="0"/>
              <a:t>of various degrees</a:t>
            </a:r>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any </a:t>
            </a:r>
            <a:r>
              <a:rPr lang="en-US" sz="2000" dirty="0"/>
              <a:t>combination of the above</a:t>
            </a:r>
          </a:p>
          <a:p>
            <a:pPr>
              <a:buFont typeface="Arial" panose="020B0604020202020204" pitchFamily="34" charset="0"/>
              <a:buChar char="•"/>
            </a:pPr>
            <a:endParaRPr lang="en-US" sz="2000" dirty="0" smtClean="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2537983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a:t>Signal </a:t>
            </a:r>
            <a:r>
              <a:rPr lang="en-US" sz="2000" dirty="0" smtClean="0"/>
              <a:t>Types</a:t>
            </a:r>
          </a:p>
          <a:p>
            <a:pPr>
              <a:buFont typeface="Arial" panose="020B0604020202020204" pitchFamily="34" charset="0"/>
              <a:buChar char="•"/>
            </a:pPr>
            <a:endParaRPr lang="en-US" sz="2000" dirty="0"/>
          </a:p>
          <a:p>
            <a:pPr>
              <a:buFont typeface="Arial" panose="020B0604020202020204" pitchFamily="34" charset="0"/>
              <a:buChar char="•"/>
            </a:pPr>
            <a:r>
              <a:rPr lang="en-US" sz="2000" dirty="0"/>
              <a:t>Signals can be categorized as ground, aircraft, and distress. Click each image for a brief description.</a:t>
            </a:r>
          </a:p>
          <a:p>
            <a:pPr>
              <a:buFont typeface="Arial" panose="020B0604020202020204" pitchFamily="34" charset="0"/>
              <a:buChar char="•"/>
            </a:pPr>
            <a:endParaRPr lang="en-US" sz="2000" dirty="0" smtClean="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533400" y="3352800"/>
            <a:ext cx="1628775" cy="3200400"/>
          </a:xfrm>
          <a:prstGeom prst="rect">
            <a:avLst/>
          </a:prstGeom>
        </p:spPr>
      </p:pic>
    </p:spTree>
    <p:extLst>
      <p:ext uri="{BB962C8B-B14F-4D97-AF65-F5344CB8AC3E}">
        <p14:creationId xmlns:p14="http://schemas.microsoft.com/office/powerpoint/2010/main" val="4158456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smtClean="0"/>
              <a:t>Identification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The color and configuration for pyrotechnic signals is indicated on its label and is also embossed on the lid of its inner packaging to aid in identification at night.</a:t>
            </a:r>
          </a:p>
          <a:p>
            <a:pPr>
              <a:buFont typeface="Arial" panose="020B0604020202020204" pitchFamily="34" charset="0"/>
              <a:buChar char="•"/>
            </a:pPr>
            <a:endParaRPr lang="en-US" sz="2000" dirty="0" smtClean="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685800" y="3733800"/>
            <a:ext cx="6638925" cy="2076450"/>
          </a:xfrm>
          <a:prstGeom prst="rect">
            <a:avLst/>
          </a:prstGeom>
        </p:spPr>
      </p:pic>
    </p:spTree>
    <p:extLst>
      <p:ext uri="{BB962C8B-B14F-4D97-AF65-F5344CB8AC3E}">
        <p14:creationId xmlns:p14="http://schemas.microsoft.com/office/powerpoint/2010/main" val="3520598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a:t>Photoflash </a:t>
            </a:r>
            <a:r>
              <a:rPr lang="en-US" sz="2000" dirty="0" smtClean="0"/>
              <a:t>Cartridges</a:t>
            </a:r>
          </a:p>
          <a:p>
            <a:pPr>
              <a:buFont typeface="Arial" panose="020B0604020202020204" pitchFamily="34" charset="0"/>
              <a:buChar char="•"/>
            </a:pPr>
            <a:endParaRPr lang="en-US" sz="2000" dirty="0"/>
          </a:p>
          <a:p>
            <a:pPr>
              <a:buFont typeface="Arial" panose="020B0604020202020204" pitchFamily="34" charset="0"/>
              <a:buChar char="•"/>
            </a:pPr>
            <a:r>
              <a:rPr lang="en-US" sz="2000" dirty="0"/>
              <a:t>Photoflash cartridges are designed to produce intense bursts of light for night time aerial reconnaissance photography. </a:t>
            </a:r>
          </a:p>
          <a:p>
            <a:pPr>
              <a:buFont typeface="Arial" panose="020B0604020202020204" pitchFamily="34" charset="0"/>
              <a:buChar char="•"/>
            </a:pPr>
            <a:endParaRPr lang="en-US" sz="2000" dirty="0"/>
          </a:p>
          <a:p>
            <a:pPr>
              <a:buFont typeface="Arial" panose="020B0604020202020204" pitchFamily="34" charset="0"/>
              <a:buChar char="•"/>
            </a:pPr>
            <a:r>
              <a:rPr lang="en-US" sz="2000" dirty="0"/>
              <a:t>These cartridges consist of an aluminum case with an electrically </a:t>
            </a:r>
            <a:r>
              <a:rPr lang="en-US" sz="2000" dirty="0" smtClean="0"/>
              <a:t>                     initiated </a:t>
            </a:r>
            <a:r>
              <a:rPr lang="en-US" sz="2000" dirty="0"/>
              <a:t>primer, a propelling charge, and an inner case which </a:t>
            </a:r>
            <a:r>
              <a:rPr lang="en-US" sz="2000" dirty="0" smtClean="0"/>
              <a:t>houses                         </a:t>
            </a:r>
            <a:r>
              <a:rPr lang="en-US" sz="2000" dirty="0"/>
              <a:t>a delay element, detonator, and the main charge of the flash powder</a:t>
            </a:r>
            <a:r>
              <a:rPr lang="en-US" sz="2000" dirty="0" smtClean="0"/>
              <a:t>.                    </a:t>
            </a:r>
            <a:r>
              <a:rPr lang="en-US" sz="2000" dirty="0"/>
              <a:t>They are fired from a specially designed ejector which is </a:t>
            </a:r>
            <a:r>
              <a:rPr lang="en-US" sz="2000" dirty="0" smtClean="0"/>
              <a:t>mounted                                  </a:t>
            </a:r>
            <a:r>
              <a:rPr lang="en-US" sz="2000" dirty="0"/>
              <a:t>onto aircraft.</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7620000" y="3062287"/>
            <a:ext cx="895350" cy="2562225"/>
          </a:xfrm>
          <a:prstGeom prst="rect">
            <a:avLst/>
          </a:prstGeom>
        </p:spPr>
      </p:pic>
    </p:spTree>
    <p:extLst>
      <p:ext uri="{BB962C8B-B14F-4D97-AF65-F5344CB8AC3E}">
        <p14:creationId xmlns:p14="http://schemas.microsoft.com/office/powerpoint/2010/main" val="3412718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smtClean="0"/>
              <a:t>Simulators</a:t>
            </a:r>
          </a:p>
          <a:p>
            <a:pPr>
              <a:buFont typeface="Arial" panose="020B0604020202020204" pitchFamily="34" charset="0"/>
              <a:buChar char="•"/>
            </a:pPr>
            <a:endParaRPr lang="en-US" sz="2000" dirty="0"/>
          </a:p>
          <a:p>
            <a:pPr>
              <a:buFont typeface="Arial" panose="020B0604020202020204" pitchFamily="34" charset="0"/>
              <a:buChar char="•"/>
            </a:pPr>
            <a:r>
              <a:rPr lang="en-US" sz="2000" dirty="0"/>
              <a:t>Simulation pyrotechnics are used to simulate the effects of actual munitions. They are commonly used in training scenarios and offer the advantages of cost and safety.</a:t>
            </a:r>
          </a:p>
          <a:p>
            <a:pPr>
              <a:buFont typeface="Arial" panose="020B0604020202020204" pitchFamily="34" charset="0"/>
              <a:buChar char="•"/>
            </a:pPr>
            <a:endParaRPr lang="en-US" sz="2000" dirty="0"/>
          </a:p>
          <a:p>
            <a:pPr>
              <a:buFont typeface="Arial" panose="020B0604020202020204" pitchFamily="34" charset="0"/>
              <a:buChar char="•"/>
            </a:pPr>
            <a:r>
              <a:rPr lang="en-US" sz="2000" dirty="0"/>
              <a:t>Training with actual high explosive ammunition can be very </a:t>
            </a:r>
            <a:r>
              <a:rPr lang="en-US" sz="2000" dirty="0" smtClean="0"/>
              <a:t>                                     expensive</a:t>
            </a:r>
            <a:r>
              <a:rPr lang="en-US" sz="2000" dirty="0"/>
              <a:t>. Simulators are less expensive and are still capable </a:t>
            </a:r>
            <a:r>
              <a:rPr lang="en-US" sz="2000" dirty="0" smtClean="0"/>
              <a:t>of                                      </a:t>
            </a:r>
            <a:r>
              <a:rPr lang="en-US" sz="2000" dirty="0"/>
              <a:t>providing the flash and noise effects of actual service rounds.</a:t>
            </a:r>
          </a:p>
          <a:p>
            <a:pPr>
              <a:buFont typeface="Arial" panose="020B0604020202020204" pitchFamily="34" charset="0"/>
              <a:buChar char="•"/>
            </a:pPr>
            <a:endParaRPr lang="en-US" sz="2000" dirty="0"/>
          </a:p>
          <a:p>
            <a:pPr>
              <a:buFont typeface="Arial" panose="020B0604020202020204" pitchFamily="34" charset="0"/>
              <a:buChar char="•"/>
            </a:pPr>
            <a:r>
              <a:rPr lang="en-US" sz="2000" dirty="0"/>
              <a:t>Most simulator bodies are constructed of cardboard or plastic, </a:t>
            </a:r>
            <a:r>
              <a:rPr lang="en-US" sz="2000" dirty="0" smtClean="0"/>
              <a:t>which                              </a:t>
            </a:r>
            <a:r>
              <a:rPr lang="en-US" sz="2000" dirty="0"/>
              <a:t>greatly reduces their fragment hazard distance. They also use </a:t>
            </a:r>
            <a:r>
              <a:rPr lang="en-US" sz="2000" dirty="0" smtClean="0"/>
              <a:t>much                                 </a:t>
            </a:r>
            <a:r>
              <a:rPr lang="en-US" sz="2000" dirty="0"/>
              <a:t>less explosive material than service rounds. </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7696200" y="3505200"/>
            <a:ext cx="1133475" cy="2514600"/>
          </a:xfrm>
          <a:prstGeom prst="rect">
            <a:avLst/>
          </a:prstGeom>
        </p:spPr>
      </p:pic>
    </p:spTree>
    <p:extLst>
      <p:ext uri="{BB962C8B-B14F-4D97-AF65-F5344CB8AC3E}">
        <p14:creationId xmlns:p14="http://schemas.microsoft.com/office/powerpoint/2010/main" val="3434127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a:t>Smoke </a:t>
            </a:r>
            <a:r>
              <a:rPr lang="en-US" sz="2000" dirty="0" smtClean="0"/>
              <a:t>Pots</a:t>
            </a:r>
          </a:p>
          <a:p>
            <a:pPr>
              <a:buFont typeface="Arial" panose="020B0604020202020204" pitchFamily="34" charset="0"/>
              <a:buChar char="•"/>
            </a:pPr>
            <a:endParaRPr lang="en-US" sz="2000" dirty="0"/>
          </a:p>
          <a:p>
            <a:pPr>
              <a:buFont typeface="Arial" panose="020B0604020202020204" pitchFamily="34" charset="0"/>
              <a:buChar char="•"/>
            </a:pPr>
            <a:r>
              <a:rPr lang="en-US" sz="2000" dirty="0"/>
              <a:t>Smoke pots are large in size and are designed to produce very large volumes of smoke. </a:t>
            </a:r>
          </a:p>
          <a:p>
            <a:pPr>
              <a:buFont typeface="Arial" panose="020B0604020202020204" pitchFamily="34" charset="0"/>
              <a:buChar char="•"/>
            </a:pPr>
            <a:endParaRPr lang="en-US" sz="2000" dirty="0"/>
          </a:p>
          <a:p>
            <a:pPr>
              <a:buFont typeface="Arial" panose="020B0604020202020204" pitchFamily="34" charset="0"/>
              <a:buChar char="•"/>
            </a:pPr>
            <a:r>
              <a:rPr lang="en-US" sz="2000" dirty="0"/>
              <a:t>A smoke pot is a portable steel container filled with a </a:t>
            </a:r>
            <a:r>
              <a:rPr lang="en-US" sz="2000" dirty="0" smtClean="0"/>
              <a:t>                                               smoke </a:t>
            </a:r>
            <a:r>
              <a:rPr lang="en-US" sz="2000" dirty="0"/>
              <a:t>producing agent. Screening smokes are always </a:t>
            </a:r>
            <a:r>
              <a:rPr lang="en-US" sz="2000" dirty="0" smtClean="0"/>
              <a:t>                                             white </a:t>
            </a:r>
            <a:r>
              <a:rPr lang="en-US" sz="2000" dirty="0"/>
              <a:t>in color and are used to obscure military </a:t>
            </a:r>
            <a:r>
              <a:rPr lang="en-US" sz="2000" dirty="0" smtClean="0"/>
              <a:t>movements                                                                 </a:t>
            </a:r>
            <a:r>
              <a:rPr lang="en-US" sz="2000" dirty="0"/>
              <a:t>or mark target areas for artillery and bombs. </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6400800" y="2895600"/>
            <a:ext cx="2305050" cy="3257550"/>
          </a:xfrm>
          <a:prstGeom prst="rect">
            <a:avLst/>
          </a:prstGeom>
        </p:spPr>
      </p:pic>
    </p:spTree>
    <p:extLst>
      <p:ext uri="{BB962C8B-B14F-4D97-AF65-F5344CB8AC3E}">
        <p14:creationId xmlns:p14="http://schemas.microsoft.com/office/powerpoint/2010/main" val="3214394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smtClean="0"/>
              <a:t>Types</a:t>
            </a:r>
          </a:p>
          <a:p>
            <a:pPr>
              <a:buFont typeface="Arial" panose="020B0604020202020204" pitchFamily="34" charset="0"/>
              <a:buChar char="•"/>
            </a:pPr>
            <a:endParaRPr lang="en-US" sz="2000" dirty="0"/>
          </a:p>
          <a:p>
            <a:pPr>
              <a:buFont typeface="Arial" panose="020B0604020202020204" pitchFamily="34" charset="0"/>
              <a:buChar char="•"/>
            </a:pPr>
            <a:r>
              <a:rPr lang="en-US" sz="2000" dirty="0"/>
              <a:t>Smoke pots may be of either land or floating type.</a:t>
            </a:r>
          </a:p>
          <a:p>
            <a:pPr>
              <a:buFont typeface="Arial" panose="020B0604020202020204" pitchFamily="34" charset="0"/>
              <a:buChar char="•"/>
            </a:pPr>
            <a:endParaRPr lang="en-US" sz="2000" dirty="0"/>
          </a:p>
          <a:p>
            <a:pPr>
              <a:buFont typeface="Arial" panose="020B0604020202020204" pitchFamily="34" charset="0"/>
              <a:buChar char="•"/>
            </a:pPr>
            <a:r>
              <a:rPr lang="en-US" sz="2000" dirty="0"/>
              <a:t>Land type smoke pots (illustrated at left) contain an </a:t>
            </a:r>
            <a:r>
              <a:rPr lang="en-US" sz="2000" dirty="0" smtClean="0"/>
              <a:t>                                        HC(</a:t>
            </a:r>
            <a:r>
              <a:rPr lang="en-US" sz="2000" dirty="0" err="1" smtClean="0"/>
              <a:t>Hexachloroethane</a:t>
            </a:r>
            <a:r>
              <a:rPr lang="en-US" sz="2000" dirty="0"/>
              <a:t>) smoke mixture (10-pounds or </a:t>
            </a:r>
            <a:r>
              <a:rPr lang="en-US" sz="2000" dirty="0" smtClean="0"/>
              <a:t>                                                   30-pounds</a:t>
            </a:r>
            <a:r>
              <a:rPr lang="en-US" sz="2000" dirty="0"/>
              <a:t>), and are initiated </a:t>
            </a:r>
            <a:r>
              <a:rPr lang="en-US" sz="2000" dirty="0" smtClean="0"/>
              <a:t>manually</a:t>
            </a:r>
            <a:r>
              <a:rPr lang="en-US" sz="2000" dirty="0"/>
              <a:t>. They </a:t>
            </a:r>
            <a:r>
              <a:rPr lang="en-US" sz="2000" dirty="0" smtClean="0"/>
              <a:t>produce                                                            </a:t>
            </a:r>
            <a:r>
              <a:rPr lang="en-US" sz="2000" dirty="0"/>
              <a:t>large volumes of smoke for 8-minutes (10-lb) or </a:t>
            </a:r>
            <a:r>
              <a:rPr lang="en-US" sz="2000" dirty="0" smtClean="0"/>
              <a:t>                                                           22-minutes </a:t>
            </a:r>
            <a:r>
              <a:rPr lang="en-US" sz="2000" dirty="0"/>
              <a:t>(30-lb).</a:t>
            </a:r>
          </a:p>
          <a:p>
            <a:pPr>
              <a:buFont typeface="Arial" panose="020B0604020202020204" pitchFamily="34" charset="0"/>
              <a:buChar char="•"/>
            </a:pPr>
            <a:endParaRPr lang="en-US" sz="2000" dirty="0"/>
          </a:p>
          <a:p>
            <a:pPr>
              <a:buFont typeface="Arial" panose="020B0604020202020204" pitchFamily="34" charset="0"/>
              <a:buChar char="•"/>
            </a:pPr>
            <a:r>
              <a:rPr lang="en-US" sz="2000" dirty="0"/>
              <a:t>Floating type smoke pots contain HC or fog oil. The </a:t>
            </a:r>
            <a:r>
              <a:rPr lang="en-US" sz="2000" dirty="0" smtClean="0"/>
              <a:t>                                                      upper </a:t>
            </a:r>
            <a:r>
              <a:rPr lang="en-US" sz="2000" dirty="0"/>
              <a:t>third of the container is an air chamber that </a:t>
            </a:r>
            <a:r>
              <a:rPr lang="en-US" sz="2000" dirty="0" smtClean="0"/>
              <a:t>                                                                  permits </a:t>
            </a:r>
            <a:r>
              <a:rPr lang="en-US" sz="2000" dirty="0"/>
              <a:t>the smoke pot to float in the water. The main </a:t>
            </a:r>
            <a:r>
              <a:rPr lang="en-US" sz="2000" dirty="0" smtClean="0"/>
              <a:t>                                                                            HC </a:t>
            </a:r>
            <a:r>
              <a:rPr lang="en-US" sz="2000" dirty="0"/>
              <a:t>or fog oil charge will burn for a maximum of 15-minutes. </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6248400" y="3200400"/>
            <a:ext cx="2514600" cy="3038475"/>
          </a:xfrm>
          <a:prstGeom prst="rect">
            <a:avLst/>
          </a:prstGeom>
        </p:spPr>
      </p:pic>
    </p:spTree>
    <p:extLst>
      <p:ext uri="{BB962C8B-B14F-4D97-AF65-F5344CB8AC3E}">
        <p14:creationId xmlns:p14="http://schemas.microsoft.com/office/powerpoint/2010/main" val="2094670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a:t>Miscellaneous </a:t>
            </a:r>
            <a:endParaRPr lang="en-US" sz="2000" dirty="0" smtClean="0"/>
          </a:p>
          <a:p>
            <a:pPr>
              <a:buFont typeface="Arial" panose="020B0604020202020204" pitchFamily="34" charset="0"/>
              <a:buChar char="•"/>
            </a:pPr>
            <a:endParaRPr lang="en-US" sz="2000" dirty="0"/>
          </a:p>
          <a:p>
            <a:pPr>
              <a:buFont typeface="Arial" panose="020B0604020202020204" pitchFamily="34" charset="0"/>
              <a:buChar char="•"/>
            </a:pPr>
            <a:r>
              <a:rPr lang="en-US" sz="2000" dirty="0"/>
              <a:t>Miscellaneous pyrotechnics are used for unique applications that do not fall into any of the previous categories mentioned. These items include</a:t>
            </a:r>
            <a:r>
              <a:rPr lang="en-US" sz="2000" dirty="0" smtClean="0"/>
              <a:t>:</a:t>
            </a:r>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Railroad </a:t>
            </a:r>
            <a:r>
              <a:rPr lang="en-US" sz="2000" dirty="0" err="1"/>
              <a:t>fusees</a:t>
            </a:r>
            <a:endParaRPr lang="en-US" sz="2000" dirty="0"/>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Fire </a:t>
            </a:r>
            <a:r>
              <a:rPr lang="en-US" sz="2000" dirty="0"/>
              <a:t>starters</a:t>
            </a:r>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Incendiary </a:t>
            </a:r>
            <a:r>
              <a:rPr lang="en-US" sz="2000" dirty="0"/>
              <a:t>destroyers</a:t>
            </a:r>
          </a:p>
          <a:p>
            <a:pPr>
              <a:buFont typeface="Arial" panose="020B0604020202020204" pitchFamily="34" charset="0"/>
              <a:buChar char="•"/>
            </a:pPr>
            <a:endParaRPr lang="en-US" sz="2000" dirty="0"/>
          </a:p>
          <a:p>
            <a:pPr>
              <a:buFont typeface="Arial" panose="020B0604020202020204" pitchFamily="34" charset="0"/>
              <a:buChar char="•"/>
            </a:pPr>
            <a:r>
              <a:rPr lang="en-US" sz="2000" dirty="0"/>
              <a:t>These miscellaneous pyrotechnic items will be covered in more detail on the following pages.</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584807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a:t>Railroad </a:t>
            </a:r>
            <a:r>
              <a:rPr lang="en-US" sz="2000" dirty="0" err="1" smtClean="0"/>
              <a:t>Fusee</a:t>
            </a:r>
            <a:endParaRPr lang="en-US" sz="2000" dirty="0" smtClean="0"/>
          </a:p>
          <a:p>
            <a:pPr>
              <a:buFont typeface="Arial" panose="020B0604020202020204" pitchFamily="34" charset="0"/>
              <a:buChar char="•"/>
            </a:pPr>
            <a:endParaRPr lang="en-US" sz="2000" dirty="0"/>
          </a:p>
          <a:p>
            <a:pPr>
              <a:buFont typeface="Arial" panose="020B0604020202020204" pitchFamily="34" charset="0"/>
              <a:buChar char="•"/>
            </a:pPr>
            <a:r>
              <a:rPr lang="en-US" sz="2000" dirty="0"/>
              <a:t>Railroad </a:t>
            </a:r>
            <a:r>
              <a:rPr lang="en-US" sz="2000" dirty="0" err="1"/>
              <a:t>Fusees</a:t>
            </a:r>
            <a:r>
              <a:rPr lang="en-US" sz="2000" dirty="0"/>
              <a:t> are used to outline emergency airfield boundaries and for recognition of signaling along railroad right-of-ways. </a:t>
            </a:r>
          </a:p>
          <a:p>
            <a:pPr>
              <a:buFont typeface="Arial" panose="020B0604020202020204" pitchFamily="34" charset="0"/>
              <a:buChar char="•"/>
            </a:pPr>
            <a:endParaRPr lang="en-US" sz="2000" dirty="0"/>
          </a:p>
          <a:p>
            <a:pPr>
              <a:buFont typeface="Arial" panose="020B0604020202020204" pitchFamily="34" charset="0"/>
              <a:buChar char="•"/>
            </a:pPr>
            <a:r>
              <a:rPr lang="en-US" sz="2000" dirty="0"/>
              <a:t>These </a:t>
            </a:r>
            <a:r>
              <a:rPr lang="en-US" sz="2000" dirty="0" err="1"/>
              <a:t>fusees</a:t>
            </a:r>
            <a:r>
              <a:rPr lang="en-US" sz="2000" dirty="0"/>
              <a:t> consist of a paper tube filled with </a:t>
            </a:r>
            <a:r>
              <a:rPr lang="en-US" sz="2000" dirty="0" smtClean="0"/>
              <a:t>                                                                              a </a:t>
            </a:r>
            <a:r>
              <a:rPr lang="en-US" sz="2000" dirty="0"/>
              <a:t>red flare composition. A spike on one end of </a:t>
            </a:r>
            <a:r>
              <a:rPr lang="en-US" sz="2000" dirty="0" smtClean="0"/>
              <a:t>                                                                                     the </a:t>
            </a:r>
            <a:r>
              <a:rPr lang="en-US" sz="2000" dirty="0"/>
              <a:t>tube secures the </a:t>
            </a:r>
            <a:r>
              <a:rPr lang="en-US" sz="2000" dirty="0" err="1"/>
              <a:t>fusee</a:t>
            </a:r>
            <a:r>
              <a:rPr lang="en-US" sz="2000" dirty="0"/>
              <a:t> to the ground. </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r>
              <a:rPr lang="en-US" sz="2000" dirty="0"/>
              <a:t>Components of the </a:t>
            </a:r>
            <a:r>
              <a:rPr lang="en-US" sz="2000" dirty="0" err="1"/>
              <a:t>fusee</a:t>
            </a:r>
            <a:r>
              <a:rPr lang="en-US" sz="2000" dirty="0"/>
              <a:t> include a match head</a:t>
            </a:r>
            <a:r>
              <a:rPr lang="en-US" sz="2000" dirty="0" smtClean="0"/>
              <a:t>,                                                                                                                </a:t>
            </a:r>
            <a:r>
              <a:rPr lang="en-US" sz="2000" dirty="0"/>
              <a:t>priming composition, and flare composition. </a:t>
            </a:r>
            <a:r>
              <a:rPr lang="en-US" sz="2000" dirty="0" smtClean="0"/>
              <a:t>                                                                                  Burning </a:t>
            </a:r>
            <a:r>
              <a:rPr lang="en-US" sz="2000" dirty="0"/>
              <a:t>time is 10-, 15- or 20-minutes. </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5410200" y="3276600"/>
            <a:ext cx="3533775" cy="3362325"/>
          </a:xfrm>
          <a:prstGeom prst="rect">
            <a:avLst/>
          </a:prstGeom>
        </p:spPr>
      </p:pic>
    </p:spTree>
    <p:extLst>
      <p:ext uri="{BB962C8B-B14F-4D97-AF65-F5344CB8AC3E}">
        <p14:creationId xmlns:p14="http://schemas.microsoft.com/office/powerpoint/2010/main" val="4074423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a:t>Incendiary </a:t>
            </a:r>
            <a:r>
              <a:rPr lang="en-US" sz="2000" dirty="0" smtClean="0"/>
              <a:t>Destroyers</a:t>
            </a:r>
          </a:p>
          <a:p>
            <a:pPr>
              <a:buFont typeface="Arial" panose="020B0604020202020204" pitchFamily="34" charset="0"/>
              <a:buChar char="•"/>
            </a:pPr>
            <a:endParaRPr lang="en-US" sz="2000" dirty="0"/>
          </a:p>
          <a:p>
            <a:pPr>
              <a:buFont typeface="Arial" panose="020B0604020202020204" pitchFamily="34" charset="0"/>
              <a:buChar char="•"/>
            </a:pPr>
            <a:r>
              <a:rPr lang="en-US" sz="2000" dirty="0"/>
              <a:t>Incendiary destroyers contain ignition materials and oxidizing agents. These devices are used to quickly destroy classified documents in emergency situations to prevent them from falling into enemy hands. </a:t>
            </a:r>
          </a:p>
          <a:p>
            <a:pPr>
              <a:buFont typeface="Arial" panose="020B0604020202020204" pitchFamily="34" charset="0"/>
              <a:buChar char="•"/>
            </a:pPr>
            <a:endParaRPr lang="en-US" sz="2000" dirty="0"/>
          </a:p>
          <a:p>
            <a:pPr>
              <a:buFont typeface="Arial" panose="020B0604020202020204" pitchFamily="34" charset="0"/>
              <a:buChar char="•"/>
            </a:pPr>
            <a:r>
              <a:rPr lang="en-US" sz="2000" dirty="0"/>
              <a:t>More specifically, the M4 Document Destroyer </a:t>
            </a:r>
            <a:r>
              <a:rPr lang="en-US" sz="2000" dirty="0" smtClean="0"/>
              <a:t>                                                             (</a:t>
            </a:r>
            <a:r>
              <a:rPr lang="en-US" sz="2000" dirty="0"/>
              <a:t>illustrated at right) consists of a 55-gallon metal outer </a:t>
            </a:r>
            <a:r>
              <a:rPr lang="en-US" sz="2000" dirty="0" smtClean="0"/>
              <a:t>                                                drum </a:t>
            </a:r>
            <a:r>
              <a:rPr lang="en-US" sz="2000" dirty="0"/>
              <a:t>and other miscellaneous components. It contains an </a:t>
            </a:r>
            <a:r>
              <a:rPr lang="en-US" sz="2000" dirty="0" smtClean="0"/>
              <a:t>                                                     oxidizing </a:t>
            </a:r>
            <a:r>
              <a:rPr lang="en-US" sz="2000" dirty="0"/>
              <a:t>agent of either sodium nitrate coated with </a:t>
            </a:r>
            <a:r>
              <a:rPr lang="en-US" sz="2000" dirty="0" smtClean="0"/>
              <a:t>                                                      calcium </a:t>
            </a:r>
            <a:r>
              <a:rPr lang="en-US" sz="2000" dirty="0"/>
              <a:t>phosphate or </a:t>
            </a:r>
            <a:r>
              <a:rPr lang="en-US" sz="2000" dirty="0" err="1"/>
              <a:t>prilled</a:t>
            </a:r>
            <a:r>
              <a:rPr lang="en-US" sz="2000" dirty="0"/>
              <a:t> sodium nitrate. The </a:t>
            </a:r>
            <a:r>
              <a:rPr lang="en-US" sz="2000" dirty="0" smtClean="0"/>
              <a:t>                                                          oxidizing </a:t>
            </a:r>
            <a:r>
              <a:rPr lang="en-US" sz="2000" dirty="0"/>
              <a:t>agent fills the space between a fiberboard </a:t>
            </a:r>
            <a:r>
              <a:rPr lang="en-US" sz="2000" dirty="0" smtClean="0"/>
              <a:t>inner                                                         </a:t>
            </a:r>
            <a:r>
              <a:rPr lang="en-US" sz="2000" dirty="0"/>
              <a:t>drum and a metal outer drum and provides the oxidizer </a:t>
            </a:r>
            <a:r>
              <a:rPr lang="en-US" sz="2000" dirty="0" smtClean="0"/>
              <a:t>                                                 required </a:t>
            </a:r>
            <a:r>
              <a:rPr lang="en-US" sz="2000" dirty="0"/>
              <a:t>to support combustion of the documents being </a:t>
            </a:r>
            <a:r>
              <a:rPr lang="en-US" sz="2000" dirty="0" smtClean="0"/>
              <a:t>                                                  destroyed</a:t>
            </a:r>
            <a:r>
              <a:rPr lang="en-US" sz="2000" dirty="0"/>
              <a:t>. </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6477000" y="3276600"/>
            <a:ext cx="2381250" cy="3162300"/>
          </a:xfrm>
          <a:prstGeom prst="rect">
            <a:avLst/>
          </a:prstGeom>
        </p:spPr>
      </p:pic>
    </p:spTree>
    <p:extLst>
      <p:ext uri="{BB962C8B-B14F-4D97-AF65-F5344CB8AC3E}">
        <p14:creationId xmlns:p14="http://schemas.microsoft.com/office/powerpoint/2010/main" val="451128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pPr>
              <a:buFont typeface="Arial" panose="020B0604020202020204" pitchFamily="34" charset="0"/>
              <a:buChar char="•"/>
            </a:pPr>
            <a:r>
              <a:rPr lang="en-US" sz="2400" b="1" dirty="0"/>
              <a:t>Learning </a:t>
            </a:r>
            <a:r>
              <a:rPr lang="en-US" sz="2400" b="1" dirty="0" smtClean="0"/>
              <a:t>Objectives</a:t>
            </a:r>
          </a:p>
          <a:p>
            <a:pPr>
              <a:buFont typeface="Arial" panose="020B0604020202020204" pitchFamily="34" charset="0"/>
              <a:buChar char="•"/>
            </a:pPr>
            <a:endParaRPr lang="en-US" sz="2400" b="1" dirty="0" smtClean="0"/>
          </a:p>
          <a:p>
            <a:pPr>
              <a:buFont typeface="Arial" panose="020B0604020202020204" pitchFamily="34" charset="0"/>
              <a:buChar char="•"/>
            </a:pPr>
            <a:r>
              <a:rPr lang="en-US" sz="2000" dirty="0" smtClean="0"/>
              <a:t>Identify </a:t>
            </a:r>
            <a:r>
              <a:rPr lang="en-US" sz="2000" dirty="0"/>
              <a:t>components of the Pyrotechnic Ignition </a:t>
            </a:r>
            <a:r>
              <a:rPr lang="en-US" sz="2000" dirty="0" smtClean="0"/>
              <a:t>train</a:t>
            </a:r>
          </a:p>
          <a:p>
            <a:pPr>
              <a:buFont typeface="Arial" panose="020B0604020202020204" pitchFamily="34" charset="0"/>
              <a:buChar char="•"/>
            </a:pPr>
            <a:endParaRPr lang="en-US" sz="2000" dirty="0" smtClean="0"/>
          </a:p>
          <a:p>
            <a:pPr>
              <a:buFont typeface="Arial" panose="020B0604020202020204" pitchFamily="34" charset="0"/>
              <a:buChar char="•"/>
            </a:pPr>
            <a:r>
              <a:rPr lang="en-US" sz="2000" dirty="0" smtClean="0"/>
              <a:t>Categorize </a:t>
            </a:r>
            <a:r>
              <a:rPr lang="en-US" sz="2000" dirty="0"/>
              <a:t>pyrotechnic items based on their design and use</a:t>
            </a:r>
            <a:r>
              <a:rPr lang="en-US" sz="2000" dirty="0" smtClean="0"/>
              <a:t>.</a:t>
            </a:r>
          </a:p>
          <a:p>
            <a:pPr>
              <a:buFont typeface="Arial" panose="020B0604020202020204" pitchFamily="34" charset="0"/>
              <a:buChar char="•"/>
            </a:pPr>
            <a:endParaRPr lang="en-US" sz="2000" dirty="0" smtClean="0"/>
          </a:p>
          <a:p>
            <a:pPr>
              <a:buFont typeface="Arial" panose="020B0604020202020204" pitchFamily="34" charset="0"/>
              <a:buChar char="•"/>
            </a:pPr>
            <a:r>
              <a:rPr lang="en-US" sz="2000" dirty="0" smtClean="0"/>
              <a:t>Identify </a:t>
            </a:r>
            <a:r>
              <a:rPr lang="en-US" sz="2000" dirty="0"/>
              <a:t>specific information contained in Data Sheets</a:t>
            </a:r>
            <a:r>
              <a:rPr lang="en-US" sz="2000" dirty="0" smtClean="0"/>
              <a:t>.</a:t>
            </a:r>
          </a:p>
          <a:p>
            <a:pPr>
              <a:buFont typeface="Arial" panose="020B0604020202020204" pitchFamily="34" charset="0"/>
              <a:buChar char="•"/>
            </a:pPr>
            <a:endParaRPr lang="en-US" sz="2000" dirty="0" smtClean="0"/>
          </a:p>
          <a:p>
            <a:pPr>
              <a:buFont typeface="Arial" panose="020B0604020202020204" pitchFamily="34" charset="0"/>
              <a:buChar char="•"/>
            </a:pPr>
            <a:r>
              <a:rPr lang="en-US" sz="2000" dirty="0" smtClean="0"/>
              <a:t>Describe </a:t>
            </a:r>
            <a:r>
              <a:rPr lang="en-US" sz="2000" dirty="0"/>
              <a:t>the packaging configurations for various pyrotechnic items. </a:t>
            </a:r>
            <a:endParaRPr lang="en-US" sz="2000" dirty="0" smtClean="0"/>
          </a:p>
          <a:p>
            <a:pPr>
              <a:buFont typeface="Arial" panose="020B0604020202020204" pitchFamily="34" charset="0"/>
              <a:buChar char="•"/>
            </a:pPr>
            <a:endParaRPr lang="en-US" sz="2000" dirty="0" smtClean="0"/>
          </a:p>
          <a:p>
            <a:pPr>
              <a:buFont typeface="Arial" panose="020B0604020202020204" pitchFamily="34" charset="0"/>
              <a:buChar char="•"/>
            </a:pPr>
            <a:r>
              <a:rPr lang="en-US" sz="2000" dirty="0" smtClean="0"/>
              <a:t>Identify </a:t>
            </a:r>
            <a:r>
              <a:rPr lang="en-US" sz="2000" dirty="0"/>
              <a:t>the importance of color coding pyrotechnic items</a:t>
            </a:r>
            <a:r>
              <a:rPr lang="en-US" sz="2000" dirty="0" smtClean="0"/>
              <a:t>.</a:t>
            </a:r>
          </a:p>
          <a:p>
            <a:pPr>
              <a:buFont typeface="Arial" panose="020B0604020202020204" pitchFamily="34" charset="0"/>
              <a:buChar char="•"/>
            </a:pPr>
            <a:endParaRPr lang="en-US" sz="2000" dirty="0" smtClean="0"/>
          </a:p>
          <a:p>
            <a:r>
              <a:rPr lang="en-US" sz="2000" dirty="0" smtClean="0"/>
              <a:t>Explain </a:t>
            </a:r>
            <a:r>
              <a:rPr lang="en-US" sz="2000" dirty="0"/>
              <a:t>some of the unique hazards associated with pyrotechnics.</a:t>
            </a:r>
          </a:p>
          <a:p>
            <a:pPr marL="0" indent="0">
              <a:buNone/>
            </a:pPr>
            <a:endParaRPr lang="en-US" sz="2400" dirty="0"/>
          </a:p>
          <a:p>
            <a:pPr>
              <a:buFont typeface="Arial" panose="020B0604020202020204" pitchFamily="34" charset="0"/>
              <a:buChar char="•"/>
            </a:pPr>
            <a:endParaRPr lang="en-US" sz="2400" dirty="0"/>
          </a:p>
        </p:txBody>
      </p:sp>
      <p:sp>
        <p:nvSpPr>
          <p:cNvPr id="7"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dirty="0" smtClean="0">
                <a:solidFill>
                  <a:srgbClr val="000000"/>
                </a:solidFill>
              </a:rPr>
              <a:t>PYROTECHNICS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246524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a:t>Pyrotechnic </a:t>
            </a:r>
            <a:r>
              <a:rPr lang="en-US" sz="2000" dirty="0" smtClean="0"/>
              <a:t>Color-Coding</a:t>
            </a:r>
          </a:p>
          <a:p>
            <a:pPr>
              <a:buFont typeface="Arial" panose="020B0604020202020204" pitchFamily="34" charset="0"/>
              <a:buChar char="•"/>
            </a:pPr>
            <a:endParaRPr lang="en-US" sz="2000" dirty="0" smtClean="0"/>
          </a:p>
          <a:p>
            <a:pPr>
              <a:buFont typeface="Arial" panose="020B0604020202020204" pitchFamily="34" charset="0"/>
              <a:buChar char="•"/>
            </a:pPr>
            <a:r>
              <a:rPr lang="en-US" sz="1800" dirty="0"/>
              <a:t>Since pyrotechnics are often used for signaling purposes during combat, it is extremely important to use the right type of signal to convey the intended message.</a:t>
            </a:r>
          </a:p>
          <a:p>
            <a:pPr>
              <a:buFont typeface="Arial" panose="020B0604020202020204" pitchFamily="34" charset="0"/>
              <a:buChar char="•"/>
            </a:pPr>
            <a:endParaRPr lang="en-US" sz="1800" dirty="0"/>
          </a:p>
          <a:p>
            <a:pPr>
              <a:buFont typeface="Arial" panose="020B0604020202020204" pitchFamily="34" charset="0"/>
              <a:buChar char="•"/>
            </a:pPr>
            <a:r>
              <a:rPr lang="en-US" sz="1800" dirty="0"/>
              <a:t>Depending upon the item, there are usually one or more ways to identify its intended effect. These methods include</a:t>
            </a:r>
            <a:r>
              <a:rPr lang="en-US" sz="1800" dirty="0" smtClean="0"/>
              <a:t>:</a:t>
            </a:r>
          </a:p>
          <a:p>
            <a:pPr>
              <a:buFont typeface="Arial" panose="020B0604020202020204" pitchFamily="34" charset="0"/>
              <a:buChar char="•"/>
            </a:pPr>
            <a:endParaRPr lang="en-US" sz="1800" dirty="0"/>
          </a:p>
          <a:p>
            <a:pPr>
              <a:buFont typeface="Arial" panose="020B0604020202020204" pitchFamily="34" charset="0"/>
              <a:buChar char="•"/>
            </a:pPr>
            <a:r>
              <a:rPr lang="en-US" sz="1600" dirty="0" smtClean="0"/>
              <a:t>Labeling </a:t>
            </a:r>
            <a:r>
              <a:rPr lang="en-US" sz="1600" dirty="0"/>
              <a:t>of the item as well as its inner- and outer-packaging.</a:t>
            </a:r>
          </a:p>
          <a:p>
            <a:pPr>
              <a:buFont typeface="Arial" panose="020B0604020202020204" pitchFamily="34" charset="0"/>
              <a:buChar char="•"/>
            </a:pPr>
            <a:endParaRPr lang="en-US" sz="1600" dirty="0"/>
          </a:p>
          <a:p>
            <a:pPr>
              <a:buFont typeface="Arial" panose="020B0604020202020204" pitchFamily="34" charset="0"/>
              <a:buChar char="•"/>
            </a:pPr>
            <a:r>
              <a:rPr lang="en-US" sz="1600" dirty="0" smtClean="0"/>
              <a:t>Color-coding </a:t>
            </a:r>
            <a:r>
              <a:rPr lang="en-US" sz="1600" dirty="0"/>
              <a:t>of the item or the item inner packaging.</a:t>
            </a:r>
          </a:p>
          <a:p>
            <a:pPr>
              <a:buFont typeface="Arial" panose="020B0604020202020204" pitchFamily="34" charset="0"/>
              <a:buChar char="•"/>
            </a:pPr>
            <a:endParaRPr lang="en-US" sz="1600" dirty="0"/>
          </a:p>
          <a:p>
            <a:pPr>
              <a:buFont typeface="Arial" panose="020B0604020202020204" pitchFamily="34" charset="0"/>
              <a:buChar char="•"/>
            </a:pPr>
            <a:r>
              <a:rPr lang="en-US" sz="1600" dirty="0" smtClean="0"/>
              <a:t>Embossing </a:t>
            </a:r>
            <a:r>
              <a:rPr lang="en-US" sz="1600" dirty="0"/>
              <a:t>of the item or the item inner packaging.</a:t>
            </a:r>
          </a:p>
          <a:p>
            <a:pPr>
              <a:buFont typeface="Arial" panose="020B0604020202020204" pitchFamily="34" charset="0"/>
              <a:buChar char="•"/>
            </a:pPr>
            <a:endParaRPr lang="en-US" sz="1800" dirty="0"/>
          </a:p>
          <a:p>
            <a:pPr>
              <a:buFont typeface="Arial" panose="020B0604020202020204" pitchFamily="34" charset="0"/>
              <a:buChar char="•"/>
            </a:pPr>
            <a:r>
              <a:rPr lang="en-US" sz="1600" dirty="0"/>
              <a:t>General color-coding specifications will be covered on the following pages. For more detailed specifications regarding pyrotechnic color-coding, consult the respective page of the TM 43-0001-37.</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580706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a:t>Star </a:t>
            </a:r>
            <a:r>
              <a:rPr lang="en-US" sz="2000" dirty="0" smtClean="0"/>
              <a:t>Signals</a:t>
            </a:r>
          </a:p>
          <a:p>
            <a:pPr>
              <a:buFont typeface="Arial" panose="020B0604020202020204" pitchFamily="34" charset="0"/>
              <a:buChar char="•"/>
            </a:pPr>
            <a:endParaRPr lang="en-US" sz="2000" dirty="0"/>
          </a:p>
          <a:p>
            <a:pPr>
              <a:buFont typeface="Arial" panose="020B0604020202020204" pitchFamily="34" charset="0"/>
              <a:buChar char="•"/>
            </a:pPr>
            <a:r>
              <a:rPr lang="en-US" sz="2000" dirty="0"/>
              <a:t>Star signals are color-coded to identify the </a:t>
            </a:r>
            <a:r>
              <a:rPr lang="en-US" sz="2000" dirty="0" smtClean="0"/>
              <a:t>colors                                                           </a:t>
            </a:r>
            <a:r>
              <a:rPr lang="en-US" sz="2000" dirty="0"/>
              <a:t>of each star in the signal and also indicate if a </a:t>
            </a:r>
            <a:r>
              <a:rPr lang="en-US" sz="2000" dirty="0" smtClean="0"/>
              <a:t>                                                                   tracer </a:t>
            </a:r>
            <a:r>
              <a:rPr lang="en-US" sz="2000" dirty="0"/>
              <a:t>is present. </a:t>
            </a:r>
          </a:p>
          <a:p>
            <a:pPr>
              <a:buFont typeface="Arial" panose="020B0604020202020204" pitchFamily="34" charset="0"/>
              <a:buChar char="•"/>
            </a:pPr>
            <a:endParaRPr lang="en-US" sz="2000" dirty="0"/>
          </a:p>
          <a:p>
            <a:pPr>
              <a:buFont typeface="Arial" panose="020B0604020202020204" pitchFamily="34" charset="0"/>
              <a:buChar char="•"/>
            </a:pPr>
            <a:r>
              <a:rPr lang="en-US" sz="2000" dirty="0"/>
              <a:t>A band of Cs is marked at the forward end of </a:t>
            </a:r>
            <a:r>
              <a:rPr lang="en-US" sz="2000" dirty="0" smtClean="0"/>
              <a:t>the                                                               </a:t>
            </a:r>
            <a:r>
              <a:rPr lang="en-US" sz="2000" dirty="0"/>
              <a:t>signal for each star in that signal. For example, a </a:t>
            </a:r>
            <a:r>
              <a:rPr lang="en-US" sz="2000" dirty="0" smtClean="0"/>
              <a:t>                                                          single-star </a:t>
            </a:r>
            <a:r>
              <a:rPr lang="en-US" sz="2000" dirty="0"/>
              <a:t>signal would have only one band </a:t>
            </a:r>
            <a:r>
              <a:rPr lang="en-US" sz="2000" dirty="0" smtClean="0"/>
              <a:t>and                                                                    </a:t>
            </a:r>
            <a:r>
              <a:rPr lang="en-US" sz="2000" dirty="0"/>
              <a:t>a double star-signal two bands of Cs. </a:t>
            </a:r>
          </a:p>
          <a:p>
            <a:pPr>
              <a:buFont typeface="Arial" panose="020B0604020202020204" pitchFamily="34" charset="0"/>
              <a:buChar char="•"/>
            </a:pPr>
            <a:endParaRPr lang="en-US" sz="2000" dirty="0"/>
          </a:p>
          <a:p>
            <a:pPr>
              <a:buFont typeface="Arial" panose="020B0604020202020204" pitchFamily="34" charset="0"/>
              <a:buChar char="•"/>
            </a:pPr>
            <a:r>
              <a:rPr lang="en-US" sz="2000" dirty="0"/>
              <a:t>Each band is marked using the same color as </a:t>
            </a:r>
            <a:r>
              <a:rPr lang="en-US" sz="2000" dirty="0" smtClean="0"/>
              <a:t>the                                                                      </a:t>
            </a:r>
            <a:r>
              <a:rPr lang="en-US" sz="2000" dirty="0"/>
              <a:t>star. A band of </a:t>
            </a:r>
            <a:r>
              <a:rPr lang="en-US" sz="2000" dirty="0" err="1"/>
              <a:t>Ts</a:t>
            </a:r>
            <a:r>
              <a:rPr lang="en-US" sz="2000" dirty="0"/>
              <a:t> indicates that a tracer is </a:t>
            </a:r>
            <a:r>
              <a:rPr lang="en-US" sz="2000" dirty="0" smtClean="0"/>
              <a:t>present                                                      </a:t>
            </a:r>
            <a:r>
              <a:rPr lang="en-US" sz="2000" dirty="0"/>
              <a:t>and also indicates its color.</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5562600" y="2057400"/>
            <a:ext cx="3476625" cy="3629025"/>
          </a:xfrm>
          <a:prstGeom prst="rect">
            <a:avLst/>
          </a:prstGeom>
        </p:spPr>
      </p:pic>
    </p:spTree>
    <p:extLst>
      <p:ext uri="{BB962C8B-B14F-4D97-AF65-F5344CB8AC3E}">
        <p14:creationId xmlns:p14="http://schemas.microsoft.com/office/powerpoint/2010/main" val="3903752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a:t>Ground </a:t>
            </a:r>
            <a:r>
              <a:rPr lang="en-US" sz="2000" dirty="0" smtClean="0"/>
              <a:t>signals</a:t>
            </a:r>
          </a:p>
          <a:p>
            <a:pPr>
              <a:buFont typeface="Arial" panose="020B0604020202020204" pitchFamily="34" charset="0"/>
              <a:buChar char="•"/>
            </a:pPr>
            <a:endParaRPr lang="en-US" sz="2000" dirty="0"/>
          </a:p>
          <a:p>
            <a:pPr>
              <a:buFont typeface="Arial" panose="020B0604020202020204" pitchFamily="34" charset="0"/>
              <a:buChar char="•"/>
            </a:pPr>
            <a:r>
              <a:rPr lang="en-US" sz="2000" dirty="0"/>
              <a:t>Ground signal inner packaging is identifiable by either a paper label or stencil. The lids of these </a:t>
            </a:r>
            <a:r>
              <a:rPr lang="en-US" sz="2000" dirty="0" err="1"/>
              <a:t>packagings</a:t>
            </a:r>
            <a:r>
              <a:rPr lang="en-US" sz="2000" dirty="0"/>
              <a:t> are also painted the color of the main charge.</a:t>
            </a:r>
          </a:p>
          <a:p>
            <a:pPr>
              <a:buFont typeface="Arial" panose="020B0604020202020204" pitchFamily="34" charset="0"/>
              <a:buChar char="•"/>
            </a:pPr>
            <a:endParaRPr lang="en-US" sz="2000" dirty="0"/>
          </a:p>
          <a:p>
            <a:pPr>
              <a:buFont typeface="Arial" panose="020B0604020202020204" pitchFamily="34" charset="0"/>
              <a:buChar char="•"/>
            </a:pPr>
            <a:r>
              <a:rPr lang="en-US" sz="2000" dirty="0"/>
              <a:t>To help identify these items at night, the lids are also embossed with one or two letters to signify both the color and the effect of the charge.</a:t>
            </a:r>
          </a:p>
          <a:p>
            <a:pPr>
              <a:buFont typeface="Arial" panose="020B0604020202020204" pitchFamily="34" charset="0"/>
              <a:buChar char="•"/>
            </a:pPr>
            <a:endParaRPr lang="en-US" sz="2000" dirty="0" smtClean="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1371600" y="4648200"/>
            <a:ext cx="6334125" cy="1352550"/>
          </a:xfrm>
          <a:prstGeom prst="rect">
            <a:avLst/>
          </a:prstGeom>
        </p:spPr>
      </p:pic>
    </p:spTree>
    <p:extLst>
      <p:ext uri="{BB962C8B-B14F-4D97-AF65-F5344CB8AC3E}">
        <p14:creationId xmlns:p14="http://schemas.microsoft.com/office/powerpoint/2010/main" val="2236913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a:t>Pen </a:t>
            </a:r>
            <a:r>
              <a:rPr lang="en-US" sz="2000" dirty="0" smtClean="0"/>
              <a:t>Flares</a:t>
            </a:r>
          </a:p>
          <a:p>
            <a:pPr>
              <a:buFont typeface="Arial" panose="020B0604020202020204" pitchFamily="34" charset="0"/>
              <a:buChar char="•"/>
            </a:pPr>
            <a:endParaRPr lang="en-US" sz="2000" dirty="0"/>
          </a:p>
          <a:p>
            <a:pPr>
              <a:buFont typeface="Arial" panose="020B0604020202020204" pitchFamily="34" charset="0"/>
              <a:buChar char="•"/>
            </a:pPr>
            <a:r>
              <a:rPr lang="en-US" sz="2000" dirty="0"/>
              <a:t>The cork sealing disk of pen flares (visible after the firing cap is removed) is painted to identify its color. Small cartridges for pen flares usually have anodized bodies to match the color of their effect. </a:t>
            </a:r>
            <a:endParaRPr lang="en-US" sz="2000" dirty="0" smtClean="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990600" y="3657600"/>
            <a:ext cx="1752600" cy="2957513"/>
          </a:xfrm>
          <a:prstGeom prst="rect">
            <a:avLst/>
          </a:prstGeom>
        </p:spPr>
      </p:pic>
    </p:spTree>
    <p:extLst>
      <p:ext uri="{BB962C8B-B14F-4D97-AF65-F5344CB8AC3E}">
        <p14:creationId xmlns:p14="http://schemas.microsoft.com/office/powerpoint/2010/main" val="3434661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smtClean="0"/>
              <a:t>Packaging</a:t>
            </a:r>
          </a:p>
          <a:p>
            <a:pPr>
              <a:buFont typeface="Arial" panose="020B0604020202020204" pitchFamily="34" charset="0"/>
              <a:buChar char="•"/>
            </a:pPr>
            <a:endParaRPr lang="en-US" sz="2000" dirty="0"/>
          </a:p>
          <a:p>
            <a:pPr>
              <a:buFont typeface="Arial" panose="020B0604020202020204" pitchFamily="34" charset="0"/>
              <a:buChar char="•"/>
            </a:pPr>
            <a:r>
              <a:rPr lang="en-US" sz="2000" dirty="0"/>
              <a:t>Pyrotechnic items are packaged in accordance with Department of Transportation (DOT) regulations to protect them during routine storage, handling, and transportation. Since pyrotechnic mixtures often deteriorate more rapidly than other types of explosives, their packaging usually consists of an additional level of protection against elements such as moisture. This often includes the use of barrier bags, desiccants (</a:t>
            </a:r>
            <a:r>
              <a:rPr lang="en-US" sz="2000" dirty="0" smtClean="0"/>
              <a:t>small                                                                                                             </a:t>
            </a:r>
            <a:r>
              <a:rPr lang="en-US" sz="2000" dirty="0"/>
              <a:t>cotton pouch </a:t>
            </a:r>
            <a:r>
              <a:rPr lang="en-US" sz="2000" dirty="0" smtClean="0"/>
              <a:t>filled                                                                                                            </a:t>
            </a:r>
            <a:r>
              <a:rPr lang="en-US" sz="2000" dirty="0"/>
              <a:t>with an absorbing </a:t>
            </a:r>
            <a:r>
              <a:rPr lang="en-US" sz="2000" dirty="0" smtClean="0"/>
              <a:t>                                                                  agent</a:t>
            </a:r>
            <a:r>
              <a:rPr lang="en-US" sz="2000" dirty="0"/>
              <a:t>), humidity indicators, and </a:t>
            </a:r>
            <a:r>
              <a:rPr lang="en-US" sz="2000" dirty="0" smtClean="0"/>
              <a:t>                                                                                                                               hermetically-sealed                                                                                                         metal </a:t>
            </a:r>
            <a:r>
              <a:rPr lang="en-US" sz="2000" dirty="0"/>
              <a:t>cans. </a:t>
            </a:r>
          </a:p>
          <a:p>
            <a:pPr>
              <a:buFont typeface="Arial" panose="020B0604020202020204" pitchFamily="34" charset="0"/>
              <a:buChar char="•"/>
            </a:pPr>
            <a:endParaRPr lang="en-US" sz="2000" dirty="0" smtClean="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2895600" y="4114800"/>
            <a:ext cx="6191250" cy="2438400"/>
          </a:xfrm>
          <a:prstGeom prst="rect">
            <a:avLst/>
          </a:prstGeom>
        </p:spPr>
      </p:pic>
    </p:spTree>
    <p:extLst>
      <p:ext uri="{BB962C8B-B14F-4D97-AF65-F5344CB8AC3E}">
        <p14:creationId xmlns:p14="http://schemas.microsoft.com/office/powerpoint/2010/main" val="138534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a:t>Safety </a:t>
            </a:r>
            <a:r>
              <a:rPr lang="en-US" sz="2000" dirty="0" smtClean="0"/>
              <a:t>Precautions</a:t>
            </a:r>
          </a:p>
          <a:p>
            <a:pPr>
              <a:buFont typeface="Arial" panose="020B0604020202020204" pitchFamily="34" charset="0"/>
              <a:buChar char="•"/>
            </a:pPr>
            <a:endParaRPr lang="en-US" sz="2000" dirty="0"/>
          </a:p>
          <a:p>
            <a:pPr>
              <a:buFont typeface="Arial" panose="020B0604020202020204" pitchFamily="34" charset="0"/>
              <a:buChar char="•"/>
            </a:pPr>
            <a:r>
              <a:rPr lang="en-US" sz="2000" dirty="0"/>
              <a:t>Safety precautions must always be observed when storing, handling, and transporting any type of explosive, pyrotechnic devices being no exception. As a matter of fact, pyrotechnic compounds are usually more sensitive to friction, shock, or static than most other types of military explosives. In addition to their main charge, they often have fairly sensitive initiation elements, such as friction compositions and primers. </a:t>
            </a:r>
          </a:p>
          <a:p>
            <a:pPr>
              <a:buFont typeface="Arial" panose="020B0604020202020204" pitchFamily="34" charset="0"/>
              <a:buChar char="•"/>
            </a:pPr>
            <a:endParaRPr lang="en-US" sz="2000" dirty="0"/>
          </a:p>
          <a:p>
            <a:pPr>
              <a:buFont typeface="Arial" panose="020B0604020202020204" pitchFamily="34" charset="0"/>
              <a:buChar char="•"/>
            </a:pPr>
            <a:r>
              <a:rPr lang="en-US" sz="2000" dirty="0"/>
              <a:t>On the following pages, you will learn some of the safety precautions applicable to pyrotechnic items.</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2885859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a:t>General </a:t>
            </a:r>
            <a:r>
              <a:rPr lang="en-US" sz="2000" dirty="0" smtClean="0"/>
              <a:t>Precautions</a:t>
            </a:r>
          </a:p>
          <a:p>
            <a:pPr>
              <a:buFont typeface="Arial" panose="020B0604020202020204" pitchFamily="34" charset="0"/>
              <a:buChar char="•"/>
            </a:pPr>
            <a:endParaRPr lang="en-US" sz="2000" dirty="0"/>
          </a:p>
          <a:p>
            <a:pPr>
              <a:buFont typeface="Arial" panose="020B0604020202020204" pitchFamily="34" charset="0"/>
              <a:buChar char="•"/>
            </a:pPr>
            <a:r>
              <a:rPr lang="en-US" sz="2000" dirty="0"/>
              <a:t>General safety precautions applicable to pyrotechnic items include:  •Handle pyrotechnics with care at all </a:t>
            </a:r>
            <a:r>
              <a:rPr lang="en-US" sz="2000" dirty="0" smtClean="0"/>
              <a:t>times.</a:t>
            </a:r>
          </a:p>
          <a:p>
            <a:pPr lvl="1">
              <a:buFont typeface="Arial" panose="020B0604020202020204" pitchFamily="34" charset="0"/>
              <a:buChar char="•"/>
            </a:pPr>
            <a:r>
              <a:rPr lang="en-US" sz="1800" dirty="0" smtClean="0"/>
              <a:t>Never </a:t>
            </a:r>
            <a:r>
              <a:rPr lang="en-US" sz="1800" dirty="0"/>
              <a:t>throw or drop boxes of pyrotechnic items. </a:t>
            </a:r>
          </a:p>
          <a:p>
            <a:pPr lvl="1">
              <a:buFont typeface="Arial" panose="020B0604020202020204" pitchFamily="34" charset="0"/>
              <a:buChar char="•"/>
            </a:pPr>
            <a:r>
              <a:rPr lang="en-US" sz="1800" dirty="0" smtClean="0"/>
              <a:t>Store </a:t>
            </a:r>
            <a:r>
              <a:rPr lang="en-US" sz="1800" dirty="0"/>
              <a:t>pyrotechnics in a dry, well-ventilated area away from direct sunlight. </a:t>
            </a:r>
          </a:p>
          <a:p>
            <a:pPr lvl="1">
              <a:buFont typeface="Arial" panose="020B0604020202020204" pitchFamily="34" charset="0"/>
              <a:buChar char="•"/>
            </a:pPr>
            <a:r>
              <a:rPr lang="en-US" sz="1800" dirty="0" smtClean="0"/>
              <a:t>Protect </a:t>
            </a:r>
            <a:r>
              <a:rPr lang="en-US" sz="1800" dirty="0"/>
              <a:t>pyrotechnics from temperature extremes.</a:t>
            </a:r>
          </a:p>
          <a:p>
            <a:pPr lvl="1">
              <a:buFont typeface="Arial" panose="020B0604020202020204" pitchFamily="34" charset="0"/>
              <a:buChar char="•"/>
            </a:pPr>
            <a:r>
              <a:rPr lang="en-US" sz="1800" dirty="0" smtClean="0"/>
              <a:t>Protect </a:t>
            </a:r>
            <a:r>
              <a:rPr lang="en-US" sz="1800" dirty="0"/>
              <a:t>percussion primers against accidental impact.</a:t>
            </a:r>
          </a:p>
          <a:p>
            <a:pPr lvl="1">
              <a:buFont typeface="Arial" panose="020B0604020202020204" pitchFamily="34" charset="0"/>
              <a:buChar char="•"/>
            </a:pPr>
            <a:r>
              <a:rPr lang="en-US" sz="1800" dirty="0" smtClean="0"/>
              <a:t>Ensure </a:t>
            </a:r>
            <a:r>
              <a:rPr lang="en-US" sz="1800" dirty="0"/>
              <a:t>electrical primers and ignition wires are properly shunted. </a:t>
            </a:r>
          </a:p>
          <a:p>
            <a:pPr lvl="1">
              <a:buFont typeface="Arial" panose="020B0604020202020204" pitchFamily="34" charset="0"/>
              <a:buChar char="•"/>
            </a:pPr>
            <a:r>
              <a:rPr lang="en-US" sz="1800" dirty="0" smtClean="0"/>
              <a:t>Protect </a:t>
            </a:r>
            <a:r>
              <a:rPr lang="en-US" sz="1800" dirty="0"/>
              <a:t>pyrotechnic items from unnecessary exposure to moisture.</a:t>
            </a:r>
          </a:p>
          <a:p>
            <a:pPr lvl="1">
              <a:buFont typeface="Arial" panose="020B0604020202020204" pitchFamily="34" charset="0"/>
              <a:buChar char="•"/>
            </a:pPr>
            <a:r>
              <a:rPr lang="en-US" sz="1800" dirty="0" smtClean="0"/>
              <a:t>Report </a:t>
            </a:r>
            <a:r>
              <a:rPr lang="en-US" sz="1800" dirty="0"/>
              <a:t>damaged and/or leaking rounds.</a:t>
            </a:r>
          </a:p>
          <a:p>
            <a:pPr lvl="1">
              <a:buFont typeface="Arial" panose="020B0604020202020204" pitchFamily="34" charset="0"/>
              <a:buChar char="•"/>
            </a:pPr>
            <a:r>
              <a:rPr lang="en-US" sz="1800" dirty="0" smtClean="0"/>
              <a:t>Never </a:t>
            </a:r>
            <a:r>
              <a:rPr lang="en-US" sz="1800" dirty="0"/>
              <a:t>attempt to disassemble a pyrotechnic device.</a:t>
            </a:r>
          </a:p>
          <a:p>
            <a:pPr>
              <a:buFont typeface="Arial" panose="020B0604020202020204" pitchFamily="34" charset="0"/>
              <a:buChar char="•"/>
            </a:pPr>
            <a:r>
              <a:rPr lang="en-US" sz="1800" dirty="0" smtClean="0"/>
              <a:t>Pyrotechnic </a:t>
            </a:r>
            <a:r>
              <a:rPr lang="en-US" sz="1800" dirty="0"/>
              <a:t>compositions are particularly susceptible to deterioration by moisture. If pyrotechnic mixtures that contain powdered metals are exposed to moisture, chemical reactions can occur which result in the production of hydrogen gas, which is very dangerous.</a:t>
            </a:r>
          </a:p>
          <a:p>
            <a:pPr>
              <a:buFont typeface="Arial" panose="020B0604020202020204" pitchFamily="34" charset="0"/>
              <a:buChar char="•"/>
            </a:pPr>
            <a:endParaRPr lang="en-US" sz="2000" dirty="0" smtClean="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138513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a:t>Hydrogen Gas </a:t>
            </a:r>
            <a:r>
              <a:rPr lang="en-US" sz="2000" dirty="0" smtClean="0"/>
              <a:t>Build-up</a:t>
            </a:r>
          </a:p>
          <a:p>
            <a:pPr>
              <a:buFont typeface="Arial" panose="020B0604020202020204" pitchFamily="34" charset="0"/>
              <a:buChar char="•"/>
            </a:pPr>
            <a:endParaRPr lang="en-US" sz="2000" dirty="0" smtClean="0"/>
          </a:p>
          <a:p>
            <a:pPr>
              <a:buFont typeface="Arial" panose="020B0604020202020204" pitchFamily="34" charset="0"/>
              <a:buChar char="•"/>
            </a:pPr>
            <a:r>
              <a:rPr lang="en-US" sz="1600" dirty="0"/>
              <a:t>Hydrogen gas is highly flammable and can be ignited by a simple </a:t>
            </a:r>
            <a:r>
              <a:rPr lang="en-US" sz="1600" dirty="0" smtClean="0"/>
              <a:t>discharge                                                  </a:t>
            </a:r>
            <a:r>
              <a:rPr lang="en-US" sz="1600" dirty="0"/>
              <a:t>of static electricity. </a:t>
            </a:r>
          </a:p>
          <a:p>
            <a:pPr>
              <a:buFont typeface="Arial" panose="020B0604020202020204" pitchFamily="34" charset="0"/>
              <a:buChar char="•"/>
            </a:pPr>
            <a:endParaRPr lang="en-US" sz="1600" dirty="0"/>
          </a:p>
          <a:p>
            <a:pPr>
              <a:buFont typeface="Arial" panose="020B0604020202020204" pitchFamily="34" charset="0"/>
              <a:buChar char="•"/>
            </a:pPr>
            <a:r>
              <a:rPr lang="en-US" sz="1600" dirty="0"/>
              <a:t>Hydrogen gas has the potential to accidentally ignite the </a:t>
            </a:r>
            <a:r>
              <a:rPr lang="en-US" sz="1600" dirty="0" smtClean="0"/>
              <a:t>                                                    pyrotechnic </a:t>
            </a:r>
            <a:r>
              <a:rPr lang="en-US" sz="1600" dirty="0"/>
              <a:t>train of an item. In addition, the pressure build-up </a:t>
            </a:r>
            <a:r>
              <a:rPr lang="en-US" sz="1600" dirty="0" smtClean="0"/>
              <a:t>from                                                 </a:t>
            </a:r>
            <a:r>
              <a:rPr lang="en-US" sz="1600" dirty="0"/>
              <a:t>this "out-gassing" can rupture certain pyrotechnic assemblies, </a:t>
            </a:r>
            <a:r>
              <a:rPr lang="en-US" sz="1600" dirty="0" smtClean="0"/>
              <a:t>and                                                           </a:t>
            </a:r>
            <a:r>
              <a:rPr lang="en-US" sz="1600" dirty="0"/>
              <a:t>cause barrier bags, and even outer packaging, to expand and bulge. </a:t>
            </a:r>
            <a:r>
              <a:rPr lang="en-US" sz="1600" dirty="0" smtClean="0"/>
              <a:t>                                                           Opening </a:t>
            </a:r>
            <a:r>
              <a:rPr lang="en-US" sz="1600" dirty="0"/>
              <a:t>an outer package under this kind of pressure can result in </a:t>
            </a:r>
            <a:r>
              <a:rPr lang="en-US" sz="1600" dirty="0" smtClean="0"/>
              <a:t>serious </a:t>
            </a:r>
            <a:r>
              <a:rPr lang="en-US" sz="1600" dirty="0"/>
              <a:t>injuries. </a:t>
            </a:r>
          </a:p>
          <a:p>
            <a:pPr>
              <a:buFont typeface="Arial" panose="020B0604020202020204" pitchFamily="34" charset="0"/>
              <a:buChar char="•"/>
            </a:pPr>
            <a:endParaRPr lang="en-US" sz="1600" dirty="0"/>
          </a:p>
          <a:p>
            <a:pPr>
              <a:buFont typeface="Arial" panose="020B0604020202020204" pitchFamily="34" charset="0"/>
              <a:buChar char="•"/>
            </a:pPr>
            <a:r>
              <a:rPr lang="en-US" sz="1600" dirty="0"/>
              <a:t>To prevent injury to personnel, boxes in this condition must be </a:t>
            </a:r>
            <a:r>
              <a:rPr lang="en-US" sz="1600" dirty="0" smtClean="0"/>
              <a:t>                                                     placed </a:t>
            </a:r>
            <a:r>
              <a:rPr lang="en-US" sz="1600" dirty="0"/>
              <a:t>in a locally fabricated containment fixture prior to cutting </a:t>
            </a:r>
            <a:r>
              <a:rPr lang="en-US" sz="1600" dirty="0" smtClean="0"/>
              <a:t>                                                any </a:t>
            </a:r>
            <a:r>
              <a:rPr lang="en-US" sz="1600" dirty="0"/>
              <a:t>banding straps. Barrier bags can then be removed to an open, </a:t>
            </a:r>
            <a:r>
              <a:rPr lang="en-US" sz="1600" dirty="0" smtClean="0"/>
              <a:t>                                                       well-ventilated </a:t>
            </a:r>
            <a:r>
              <a:rPr lang="en-US" sz="1600" dirty="0"/>
              <a:t>area that is free from open flame, flammable materials, and other explosives. </a:t>
            </a:r>
          </a:p>
          <a:p>
            <a:pPr>
              <a:buFont typeface="Arial" panose="020B0604020202020204" pitchFamily="34" charset="0"/>
              <a:buChar char="•"/>
            </a:pPr>
            <a:endParaRPr lang="en-US" sz="1600" dirty="0"/>
          </a:p>
          <a:p>
            <a:pPr>
              <a:buFont typeface="Arial" panose="020B0604020202020204" pitchFamily="34" charset="0"/>
              <a:buChar char="•"/>
            </a:pPr>
            <a:r>
              <a:rPr lang="en-US" sz="1600" dirty="0"/>
              <a:t>Personnel wearing protective equipment (face shield, flame retardant coveralls, etc.) and who are properly grounded may puncture the inflated bags with a non-sparking pick.</a:t>
            </a:r>
          </a:p>
          <a:p>
            <a:pPr>
              <a:buFont typeface="Arial" panose="020B0604020202020204" pitchFamily="34" charset="0"/>
              <a:buChar char="•"/>
            </a:pPr>
            <a:endParaRPr lang="en-US" sz="2000" dirty="0" smtClean="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6718300" y="2514600"/>
            <a:ext cx="2400300" cy="3571875"/>
          </a:xfrm>
          <a:prstGeom prst="rect">
            <a:avLst/>
          </a:prstGeom>
        </p:spPr>
      </p:pic>
    </p:spTree>
    <p:extLst>
      <p:ext uri="{BB962C8B-B14F-4D97-AF65-F5344CB8AC3E}">
        <p14:creationId xmlns:p14="http://schemas.microsoft.com/office/powerpoint/2010/main" val="4050630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819400"/>
            <a:ext cx="7772400" cy="1470025"/>
          </a:xfrm>
        </p:spPr>
        <p:txBody>
          <a:bodyPr/>
          <a:lstStyle/>
          <a:p>
            <a:pPr>
              <a:defRPr/>
            </a:pPr>
            <a:r>
              <a:rPr lang="en-US" sz="7200" dirty="0" smtClean="0"/>
              <a:t>Questions</a:t>
            </a:r>
            <a:endParaRPr lang="en-US" sz="7200" dirty="0"/>
          </a:p>
        </p:txBody>
      </p:sp>
      <p:sp>
        <p:nvSpPr>
          <p:cNvPr id="156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8D0FC100-A451-42FF-9336-E5A2588F9391}" type="slidenum">
              <a:rPr lang="en-US" altLang="en-US" sz="1400" smtClean="0"/>
              <a:pPr/>
              <a:t>28</a:t>
            </a:fld>
            <a:endParaRPr lang="en-US" altLang="en-US" sz="1400" smtClean="0"/>
          </a:p>
        </p:txBody>
      </p:sp>
    </p:spTree>
    <p:extLst>
      <p:ext uri="{BB962C8B-B14F-4D97-AF65-F5344CB8AC3E}">
        <p14:creationId xmlns:p14="http://schemas.microsoft.com/office/powerpoint/2010/main" val="388439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400" dirty="0"/>
              <a:t>Military pyrotechnics are used for illumination, signaling, simulation of battle noises and effects, and include such items as flares and signals. </a:t>
            </a:r>
          </a:p>
          <a:p>
            <a:endParaRPr lang="en-US" sz="2400" dirty="0"/>
          </a:p>
          <a:p>
            <a:r>
              <a:rPr lang="en-US" sz="2400" dirty="0"/>
              <a:t>Pyrotechnics are designated by Federal Supply Class (FSC) 1370.</a:t>
            </a:r>
          </a:p>
          <a:p>
            <a:endParaRPr lang="en-US" sz="2400" dirty="0"/>
          </a:p>
          <a:p>
            <a:r>
              <a:rPr lang="en-US" sz="2400" dirty="0"/>
              <a:t>All military pyrotechnics are composed of fuels and oxidizers. Typical pyrotechnic fuels include finely powdered aluminum, magnesium sulfur, lactose, or other materials that can be easily oxidized. Oxidizing agents are used to supply oxygen to fuels which allow them to burn at an accelerated rate.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2298521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400" b="1" dirty="0"/>
              <a:t>Material Compositions </a:t>
            </a:r>
            <a:endParaRPr lang="en-US" sz="2400" b="1" dirty="0" smtClean="0"/>
          </a:p>
          <a:p>
            <a:pPr>
              <a:buFont typeface="Arial" panose="020B0604020202020204" pitchFamily="34" charset="0"/>
              <a:buChar char="•"/>
            </a:pPr>
            <a:endParaRPr lang="en-US" sz="2400" b="1" dirty="0"/>
          </a:p>
          <a:p>
            <a:pPr>
              <a:buFont typeface="Arial" panose="020B0604020202020204" pitchFamily="34" charset="0"/>
              <a:buChar char="•"/>
            </a:pPr>
            <a:r>
              <a:rPr lang="en-US" sz="1800" dirty="0"/>
              <a:t>Depending upon the military purpose of a pyrotechnic item, its material composition may contain a variety of the following materials:</a:t>
            </a:r>
          </a:p>
          <a:p>
            <a:pPr>
              <a:buFont typeface="Arial" panose="020B0604020202020204" pitchFamily="34" charset="0"/>
              <a:buChar char="•"/>
            </a:pPr>
            <a:r>
              <a:rPr lang="en-US" sz="1800" dirty="0" smtClean="0"/>
              <a:t>Binding </a:t>
            </a:r>
            <a:r>
              <a:rPr lang="en-US" sz="1800" dirty="0"/>
              <a:t>agent - Used in limited quantities and are currently being replaced by newer materials. Binding agents help hold pyrotechnic components (often in a powdered form) together in a solid mass.</a:t>
            </a:r>
          </a:p>
          <a:p>
            <a:r>
              <a:rPr lang="en-US" sz="1800" dirty="0" smtClean="0"/>
              <a:t>Waterproofing </a:t>
            </a:r>
            <a:r>
              <a:rPr lang="en-US" sz="1800" dirty="0"/>
              <a:t>agent - Provide some degree of protection against the effects of moisture. </a:t>
            </a:r>
          </a:p>
          <a:p>
            <a:pPr>
              <a:buFont typeface="Arial" panose="020B0604020202020204" pitchFamily="34" charset="0"/>
              <a:buChar char="•"/>
            </a:pPr>
            <a:r>
              <a:rPr lang="en-US" sz="1800" dirty="0" smtClean="0"/>
              <a:t>Retardant </a:t>
            </a:r>
            <a:r>
              <a:rPr lang="en-US" sz="1800" dirty="0"/>
              <a:t>- Used to reduce the burning rate of a pyrotechnic mixture to a desired level.</a:t>
            </a:r>
          </a:p>
          <a:p>
            <a:pPr>
              <a:buFont typeface="Arial" panose="020B0604020202020204" pitchFamily="34" charset="0"/>
              <a:buChar char="•"/>
            </a:pPr>
            <a:r>
              <a:rPr lang="en-US" sz="1800" dirty="0" smtClean="0"/>
              <a:t>Dyes </a:t>
            </a:r>
            <a:r>
              <a:rPr lang="en-US" sz="1800" dirty="0"/>
              <a:t>and salts - Cause pyrotechnic mixtures to emit different colors when they burn and to produce different colored smokes.</a:t>
            </a:r>
          </a:p>
          <a:p>
            <a:r>
              <a:rPr lang="en-US" sz="1800" dirty="0" smtClean="0"/>
              <a:t>Color </a:t>
            </a:r>
            <a:r>
              <a:rPr lang="en-US" sz="1800" dirty="0"/>
              <a:t>intensifiers - Increase the intensity of the colors produced during the burn of a pyrotechnic mixture.</a:t>
            </a:r>
          </a:p>
          <a:p>
            <a:pPr>
              <a:buFont typeface="Arial" panose="020B0604020202020204" pitchFamily="34" charset="0"/>
              <a:buChar char="•"/>
            </a:pPr>
            <a:endParaRPr lang="en-US" sz="24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4127656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400" b="1" dirty="0"/>
              <a:t>Methods of </a:t>
            </a:r>
            <a:r>
              <a:rPr lang="en-US" sz="2400" b="1" dirty="0" smtClean="0"/>
              <a:t>Projection</a:t>
            </a:r>
          </a:p>
          <a:p>
            <a:pPr>
              <a:buFont typeface="Arial" panose="020B0604020202020204" pitchFamily="34" charset="0"/>
              <a:buChar char="•"/>
            </a:pPr>
            <a:endParaRPr lang="en-US" sz="2400" b="1" dirty="0"/>
          </a:p>
          <a:p>
            <a:pPr>
              <a:buFont typeface="Arial" panose="020B0604020202020204" pitchFamily="34" charset="0"/>
              <a:buChar char="•"/>
            </a:pPr>
            <a:r>
              <a:rPr lang="en-US" sz="1800" dirty="0"/>
              <a:t>Pyrotechnics may be projected by soldiers using ground or aircraft tactics.</a:t>
            </a:r>
          </a:p>
          <a:p>
            <a:pPr>
              <a:buFont typeface="Arial" panose="020B0604020202020204" pitchFamily="34" charset="0"/>
              <a:buChar char="•"/>
            </a:pPr>
            <a:endParaRPr lang="en-US" sz="1800" dirty="0"/>
          </a:p>
          <a:p>
            <a:pPr>
              <a:buFont typeface="Arial" panose="020B0604020202020204" pitchFamily="34" charset="0"/>
              <a:buChar char="•"/>
            </a:pPr>
            <a:r>
              <a:rPr lang="en-US" sz="1800" dirty="0"/>
              <a:t>Aircraft pyrotechnics may be mounted in an aircraft or fired by means of a pyrotechnic pistol. Pyrotechnics projected from the ground are fired either by hand or projected from pyrotechnic pistols, small arms ammunition cartridges, hand-held expendable launchers, or manually operated projectors.</a:t>
            </a:r>
          </a:p>
          <a:p>
            <a:pPr>
              <a:buFont typeface="Arial" panose="020B0604020202020204" pitchFamily="34" charset="0"/>
              <a:buChar char="•"/>
            </a:pPr>
            <a:endParaRPr lang="en-US" sz="24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381000" y="4495799"/>
            <a:ext cx="6781800" cy="2068625"/>
          </a:xfrm>
          <a:prstGeom prst="rect">
            <a:avLst/>
          </a:prstGeom>
        </p:spPr>
      </p:pic>
    </p:spTree>
    <p:extLst>
      <p:ext uri="{BB962C8B-B14F-4D97-AF65-F5344CB8AC3E}">
        <p14:creationId xmlns:p14="http://schemas.microsoft.com/office/powerpoint/2010/main" val="2568293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a:t>Pyrotechnic items function by means of an ignition train. Each ignition train component performs a specific function at a point in the ignition sequence.</a:t>
            </a:r>
          </a:p>
          <a:p>
            <a:pPr>
              <a:buFont typeface="Arial" panose="020B0604020202020204" pitchFamily="34" charset="0"/>
              <a:buChar char="•"/>
            </a:pPr>
            <a:endParaRPr lang="en-US" sz="2000" dirty="0"/>
          </a:p>
          <a:p>
            <a:pPr>
              <a:buFont typeface="Arial" panose="020B0604020202020204" pitchFamily="34" charset="0"/>
              <a:buChar char="•"/>
            </a:pPr>
            <a:r>
              <a:rPr lang="en-US" sz="2000" dirty="0"/>
              <a:t>All pyrotechnic items have an initiator and a main charge. There are no features to interrupt the train once initiated, so each component will function. </a:t>
            </a:r>
            <a:endParaRPr lang="en-US" sz="2000" dirty="0" smtClean="0"/>
          </a:p>
          <a:p>
            <a:pPr>
              <a:buFont typeface="Arial" panose="020B0604020202020204" pitchFamily="34" charset="0"/>
              <a:buChar char="•"/>
            </a:pPr>
            <a:r>
              <a:rPr lang="en-US" sz="2000" b="1" dirty="0"/>
              <a:t>Initiators</a:t>
            </a:r>
          </a:p>
          <a:p>
            <a:pPr marL="0" indent="0">
              <a:buNone/>
            </a:pPr>
            <a:r>
              <a:rPr lang="en-US" sz="2000" dirty="0" smtClean="0"/>
              <a:t>	</a:t>
            </a:r>
            <a:r>
              <a:rPr lang="en-US" sz="1800" dirty="0" smtClean="0"/>
              <a:t>Electric </a:t>
            </a:r>
            <a:r>
              <a:rPr lang="en-US" sz="1800" dirty="0"/>
              <a:t>primer - Initiated by application of an electrical current.</a:t>
            </a:r>
          </a:p>
          <a:p>
            <a:pPr>
              <a:buFont typeface="Arial" panose="020B0604020202020204" pitchFamily="34" charset="0"/>
              <a:buChar char="•"/>
            </a:pPr>
            <a:endParaRPr lang="en-US" sz="1800" dirty="0"/>
          </a:p>
          <a:p>
            <a:pPr marL="0" indent="0">
              <a:buNone/>
            </a:pPr>
            <a:r>
              <a:rPr lang="en-US" sz="1800" dirty="0" smtClean="0"/>
              <a:t>	Percussion </a:t>
            </a:r>
            <a:r>
              <a:rPr lang="en-US" sz="1800" dirty="0"/>
              <a:t>primer - Initiated by striking with a firing pin or other type of </a:t>
            </a:r>
            <a:r>
              <a:rPr lang="en-US" sz="1800" dirty="0" smtClean="0"/>
              <a:t>striking 	device</a:t>
            </a:r>
            <a:r>
              <a:rPr lang="en-US" sz="1800" dirty="0"/>
              <a:t>.</a:t>
            </a:r>
          </a:p>
          <a:p>
            <a:pPr>
              <a:buFont typeface="Arial" panose="020B0604020202020204" pitchFamily="34" charset="0"/>
              <a:buChar char="•"/>
            </a:pPr>
            <a:endParaRPr lang="en-US" sz="1800" dirty="0"/>
          </a:p>
          <a:p>
            <a:pPr marL="0" indent="0">
              <a:buNone/>
            </a:pPr>
            <a:r>
              <a:rPr lang="en-US" sz="1800" dirty="0" smtClean="0"/>
              <a:t>	Friction </a:t>
            </a:r>
            <a:r>
              <a:rPr lang="en-US" sz="1800" dirty="0"/>
              <a:t>igniter - Initiated by an abrasive force applied to match head type </a:t>
            </a:r>
            <a:r>
              <a:rPr lang="en-US" sz="1800" dirty="0" smtClean="0"/>
              <a:t>	material.</a:t>
            </a:r>
          </a:p>
          <a:p>
            <a:pPr marL="0" indent="0">
              <a:buNone/>
            </a:pPr>
            <a:endParaRPr lang="en-US" sz="1800" dirty="0"/>
          </a:p>
          <a:p>
            <a:pPr marL="0" indent="0">
              <a:buNone/>
            </a:pPr>
            <a:r>
              <a:rPr lang="en-US" sz="1800" dirty="0" smtClean="0"/>
              <a:t>	Chemical </a:t>
            </a:r>
            <a:r>
              <a:rPr lang="en-US" sz="1800" dirty="0"/>
              <a:t>igniter - Initiated as the result of a chemical reaction. </a:t>
            </a:r>
          </a:p>
          <a:p>
            <a:pPr>
              <a:buFont typeface="Arial" panose="020B0604020202020204" pitchFamily="34" charset="0"/>
              <a:buChar char="•"/>
            </a:pPr>
            <a:endParaRPr lang="en-US" sz="24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117880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b="1" dirty="0"/>
              <a:t>Other </a:t>
            </a:r>
            <a:r>
              <a:rPr lang="en-US" sz="2000" b="1" dirty="0" smtClean="0"/>
              <a:t>Components</a:t>
            </a:r>
          </a:p>
          <a:p>
            <a:pPr>
              <a:buFont typeface="Arial" panose="020B0604020202020204" pitchFamily="34" charset="0"/>
              <a:buChar char="•"/>
            </a:pPr>
            <a:endParaRPr lang="en-US" sz="2000" dirty="0"/>
          </a:p>
          <a:p>
            <a:pPr>
              <a:buFont typeface="Arial" panose="020B0604020202020204" pitchFamily="34" charset="0"/>
              <a:buChar char="•"/>
            </a:pPr>
            <a:r>
              <a:rPr lang="en-US" sz="1600" dirty="0"/>
              <a:t>Propelling Charge- The propelling charge consists of either black powder or a double-based propellant. Its purpose is to propel the main pyrotechnic charge high into the air, or away from personnel or aircraft</a:t>
            </a:r>
            <a:r>
              <a:rPr lang="en-US" sz="1600" dirty="0" smtClean="0"/>
              <a:t>.</a:t>
            </a:r>
          </a:p>
          <a:p>
            <a:pPr>
              <a:buFont typeface="Arial" panose="020B0604020202020204" pitchFamily="34" charset="0"/>
              <a:buChar char="•"/>
            </a:pPr>
            <a:endParaRPr lang="en-US" sz="1600" dirty="0"/>
          </a:p>
          <a:p>
            <a:pPr>
              <a:buFont typeface="Arial" panose="020B0604020202020204" pitchFamily="34" charset="0"/>
              <a:buChar char="•"/>
            </a:pPr>
            <a:r>
              <a:rPr lang="en-US" sz="1600" dirty="0"/>
              <a:t>Delay Element- The delay element usually consists of a solid black powder pellet. Its purpose is to allow for a safe separation distance for personnel and equipment and to enhance the effectiveness of an item.</a:t>
            </a:r>
          </a:p>
          <a:p>
            <a:pPr>
              <a:buFont typeface="Arial" panose="020B0604020202020204" pitchFamily="34" charset="0"/>
              <a:buChar char="•"/>
            </a:pPr>
            <a:endParaRPr lang="en-US" sz="1600" dirty="0" smtClean="0"/>
          </a:p>
          <a:p>
            <a:pPr>
              <a:buFont typeface="Arial" panose="020B0604020202020204" pitchFamily="34" charset="0"/>
              <a:buChar char="•"/>
            </a:pPr>
            <a:r>
              <a:rPr lang="en-US" sz="1600" dirty="0"/>
              <a:t>Expelling Charge- A small charge of black powder typically used to expel the main charge from its casing or container. The expelling charge is often used to initiate the main charge</a:t>
            </a:r>
            <a:r>
              <a:rPr lang="en-US" sz="1600" dirty="0" smtClean="0"/>
              <a:t>.</a:t>
            </a:r>
          </a:p>
          <a:p>
            <a:pPr>
              <a:buFont typeface="Arial" panose="020B0604020202020204" pitchFamily="34" charset="0"/>
              <a:buChar char="•"/>
            </a:pPr>
            <a:endParaRPr lang="en-US" sz="1600" dirty="0"/>
          </a:p>
          <a:p>
            <a:pPr>
              <a:buFont typeface="Arial" panose="020B0604020202020204" pitchFamily="34" charset="0"/>
              <a:buChar char="•"/>
            </a:pPr>
            <a:r>
              <a:rPr lang="en-US" sz="1600" dirty="0"/>
              <a:t>Quickmatch- A cotton cord mixed with black powder to act as a fast-burning fuse. Quickmatch is often used in ignition trains to ensure that the burn is transferred from one element to </a:t>
            </a:r>
            <a:r>
              <a:rPr lang="en-US" sz="1600" dirty="0" smtClean="0"/>
              <a:t>another.</a:t>
            </a:r>
          </a:p>
          <a:p>
            <a:pPr>
              <a:buFont typeface="Arial" panose="020B0604020202020204" pitchFamily="34" charset="0"/>
              <a:buChar char="•"/>
            </a:pPr>
            <a:endParaRPr lang="en-US" sz="1600" dirty="0"/>
          </a:p>
          <a:p>
            <a:pPr>
              <a:buFont typeface="Arial" panose="020B0604020202020204" pitchFamily="34" charset="0"/>
              <a:buChar char="•"/>
            </a:pPr>
            <a:r>
              <a:rPr lang="en-US" sz="1600" dirty="0"/>
              <a:t>Main Pyrotechnic Charge- The main charge designed to produce the desired effect. The main charge will usually consist of an illuminant, smoke, color, or flash composition. </a:t>
            </a:r>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395905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a:t>Pyrotechnics may be categorized according to their use as</a:t>
            </a:r>
            <a:r>
              <a:rPr lang="en-US" sz="2000" dirty="0" smtClean="0"/>
              <a:t>:</a:t>
            </a:r>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Signals </a:t>
            </a:r>
            <a:endParaRPr lang="en-US" sz="2000" dirty="0"/>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Flares</a:t>
            </a:r>
            <a:endParaRPr lang="en-US" sz="2000" dirty="0"/>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Simulators </a:t>
            </a:r>
            <a:endParaRPr lang="en-US" sz="2000" dirty="0"/>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Smoke </a:t>
            </a:r>
            <a:r>
              <a:rPr lang="en-US" sz="2000" dirty="0"/>
              <a:t>Pots</a:t>
            </a:r>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Photoflash </a:t>
            </a:r>
            <a:r>
              <a:rPr lang="en-US" sz="2000" dirty="0"/>
              <a:t>Cartridges </a:t>
            </a:r>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Miscellaneous</a:t>
            </a:r>
            <a:endParaRPr lang="en-US" sz="2000" dirty="0"/>
          </a:p>
          <a:p>
            <a:pPr>
              <a:buFont typeface="Arial" panose="020B0604020202020204" pitchFamily="34" charset="0"/>
              <a:buChar char="•"/>
            </a:pPr>
            <a:endParaRPr lang="en-US" sz="20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627009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000" dirty="0" smtClean="0"/>
              <a:t>Flares</a:t>
            </a:r>
          </a:p>
          <a:p>
            <a:pPr>
              <a:buFont typeface="Arial" panose="020B0604020202020204" pitchFamily="34" charset="0"/>
              <a:buChar char="•"/>
            </a:pPr>
            <a:endParaRPr lang="en-US" sz="2000" dirty="0"/>
          </a:p>
          <a:p>
            <a:pPr>
              <a:buFont typeface="Arial" panose="020B0604020202020204" pitchFamily="34" charset="0"/>
              <a:buChar char="•"/>
            </a:pPr>
            <a:r>
              <a:rPr lang="en-US" sz="1800" dirty="0"/>
              <a:t>Flares are used to produced light or heat and can be projected from </a:t>
            </a:r>
            <a:r>
              <a:rPr lang="en-US" sz="1800" dirty="0" smtClean="0"/>
              <a:t>aircraft                            </a:t>
            </a:r>
            <a:r>
              <a:rPr lang="en-US" sz="1800" dirty="0"/>
              <a:t>or launched from the ground. These pyrotechnic items may be further </a:t>
            </a:r>
            <a:r>
              <a:rPr lang="en-US" sz="1800" dirty="0" smtClean="0"/>
              <a:t>                        categorized </a:t>
            </a:r>
            <a:r>
              <a:rPr lang="en-US" sz="1800" dirty="0"/>
              <a:t>according to use; illuminating, countermeasure, and infrared</a:t>
            </a:r>
            <a:r>
              <a:rPr lang="en-US" sz="1800" dirty="0" smtClean="0"/>
              <a:t>.</a:t>
            </a:r>
          </a:p>
          <a:p>
            <a:pPr>
              <a:buFont typeface="Arial" panose="020B0604020202020204" pitchFamily="34" charset="0"/>
              <a:buChar char="•"/>
            </a:pPr>
            <a:endParaRPr lang="en-US" sz="1800" dirty="0"/>
          </a:p>
          <a:p>
            <a:pPr>
              <a:buFont typeface="Arial" panose="020B0604020202020204" pitchFamily="34" charset="0"/>
              <a:buChar char="•"/>
            </a:pPr>
            <a:r>
              <a:rPr lang="en-US" sz="1800" dirty="0"/>
              <a:t>Illuminating flares are used to illuminate a wide area during tactical </a:t>
            </a:r>
            <a:r>
              <a:rPr lang="en-US" sz="1800" dirty="0" smtClean="0"/>
              <a:t>                          situations</a:t>
            </a:r>
            <a:r>
              <a:rPr lang="en-US" sz="1800" dirty="0"/>
              <a:t>. They are generally classified by projection (aircraft or ground) </a:t>
            </a:r>
            <a:r>
              <a:rPr lang="en-US" sz="1800" dirty="0" smtClean="0"/>
              <a:t>                           and </a:t>
            </a:r>
            <a:r>
              <a:rPr lang="en-US" sz="1800" dirty="0"/>
              <a:t>illuminating power</a:t>
            </a:r>
            <a:r>
              <a:rPr lang="en-US" sz="1800" dirty="0" smtClean="0"/>
              <a:t>.</a:t>
            </a:r>
          </a:p>
          <a:p>
            <a:pPr>
              <a:buFont typeface="Arial" panose="020B0604020202020204" pitchFamily="34" charset="0"/>
              <a:buChar char="•"/>
            </a:pPr>
            <a:endParaRPr lang="en-US" sz="1800" dirty="0"/>
          </a:p>
          <a:p>
            <a:pPr>
              <a:buFont typeface="Arial" panose="020B0604020202020204" pitchFamily="34" charset="0"/>
              <a:buChar char="•"/>
            </a:pPr>
            <a:r>
              <a:rPr lang="en-US" sz="1800" dirty="0"/>
              <a:t>Countermeasure flares are used to produce tremendous heat which </a:t>
            </a:r>
            <a:r>
              <a:rPr lang="en-US" sz="1800" dirty="0" smtClean="0"/>
              <a:t>causes                         </a:t>
            </a:r>
            <a:r>
              <a:rPr lang="en-US" sz="1800" dirty="0"/>
              <a:t>heat-seeking missiles to track the flare instead of the heat emitted from </a:t>
            </a:r>
            <a:r>
              <a:rPr lang="en-US" sz="1800" dirty="0" smtClean="0"/>
              <a:t>                        aircraft</a:t>
            </a:r>
            <a:r>
              <a:rPr lang="en-US" sz="1800" dirty="0"/>
              <a:t>. </a:t>
            </a:r>
            <a:endParaRPr lang="en-US" sz="1800" dirty="0" smtClean="0"/>
          </a:p>
          <a:p>
            <a:pPr>
              <a:buFont typeface="Arial" panose="020B0604020202020204" pitchFamily="34" charset="0"/>
              <a:buChar char="•"/>
            </a:pPr>
            <a:endParaRPr lang="en-US" sz="1800" dirty="0"/>
          </a:p>
          <a:p>
            <a:pPr>
              <a:buFont typeface="Arial" panose="020B0604020202020204" pitchFamily="34" charset="0"/>
              <a:buChar char="•"/>
            </a:pPr>
            <a:r>
              <a:rPr lang="en-US" sz="1800" dirty="0"/>
              <a:t>Infrared (IR) flares are used as countermeasures against missiles and </a:t>
            </a:r>
            <a:r>
              <a:rPr lang="en-US" sz="1800" dirty="0" smtClean="0"/>
              <a:t>                             artillery rounds </a:t>
            </a:r>
            <a:r>
              <a:rPr lang="en-US" sz="1800" dirty="0"/>
              <a:t>that lock on to an IR source. </a:t>
            </a:r>
          </a:p>
          <a:p>
            <a:pPr>
              <a:buFont typeface="Arial" panose="020B0604020202020204" pitchFamily="34" charset="0"/>
              <a:buChar char="•"/>
            </a:pPr>
            <a:endParaRPr lang="en-US" sz="20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PYROTECHNICS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7239000" y="3733800"/>
            <a:ext cx="1638300" cy="3028950"/>
          </a:xfrm>
          <a:prstGeom prst="rect">
            <a:avLst/>
          </a:prstGeom>
        </p:spPr>
      </p:pic>
    </p:spTree>
    <p:extLst>
      <p:ext uri="{BB962C8B-B14F-4D97-AF65-F5344CB8AC3E}">
        <p14:creationId xmlns:p14="http://schemas.microsoft.com/office/powerpoint/2010/main" val="1479541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SD Brief">
  <a:themeElements>
    <a:clrScheme name="">
      <a:dk1>
        <a:srgbClr val="000000"/>
      </a:dk1>
      <a:lt1>
        <a:srgbClr val="99FF66"/>
      </a:lt1>
      <a:dk2>
        <a:srgbClr val="000000"/>
      </a:dk2>
      <a:lt2>
        <a:srgbClr val="808080"/>
      </a:lt2>
      <a:accent1>
        <a:srgbClr val="00CC99"/>
      </a:accent1>
      <a:accent2>
        <a:srgbClr val="3333CC"/>
      </a:accent2>
      <a:accent3>
        <a:srgbClr val="CAFFB8"/>
      </a:accent3>
      <a:accent4>
        <a:srgbClr val="000000"/>
      </a:accent4>
      <a:accent5>
        <a:srgbClr val="AAE2CA"/>
      </a:accent5>
      <a:accent6>
        <a:srgbClr val="2D2DB9"/>
      </a:accent6>
      <a:hlink>
        <a:srgbClr val="CCCCFF"/>
      </a:hlink>
      <a:folHlink>
        <a:srgbClr val="B2B2B2"/>
      </a:folHlink>
    </a:clrScheme>
    <a:fontScheme name="BLSD Brie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BLSD Brief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SD Bri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SD Brief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SD Brief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SD Bri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SD Bri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SD Bri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BLSD Brief</Template>
  <TotalTime>47530</TotalTime>
  <Words>2253</Words>
  <Application>Microsoft Office PowerPoint</Application>
  <PresentationFormat>On-screen Show (4:3)</PresentationFormat>
  <Paragraphs>274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Courier New</vt:lpstr>
      <vt:lpstr>Times New Roman</vt:lpstr>
      <vt:lpstr>Wingdings</vt:lpstr>
      <vt:lpstr>BLSD Brief</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tom.barton</dc:creator>
  <cp:lastModifiedBy>Cline Cpl Aaron C</cp:lastModifiedBy>
  <cp:revision>1726</cp:revision>
  <cp:lastPrinted>2014-06-18T16:13:53Z</cp:lastPrinted>
  <dcterms:created xsi:type="dcterms:W3CDTF">2007-07-26T17:56:45Z</dcterms:created>
  <dcterms:modified xsi:type="dcterms:W3CDTF">2020-03-10T11:51:35Z</dcterms:modified>
</cp:coreProperties>
</file>